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0" r:id="rId2"/>
    <p:sldId id="258" r:id="rId3"/>
  </p:sldIdLst>
  <p:sldSz cx="6858000" cy="9144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18E"/>
    <a:srgbClr val="006AB9"/>
    <a:srgbClr val="C03BAB"/>
    <a:srgbClr val="F4B9FB"/>
    <a:srgbClr val="A09F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5010"/>
    <p:restoredTop sz="93770"/>
  </p:normalViewPr>
  <p:slideViewPr>
    <p:cSldViewPr>
      <p:cViewPr>
        <p:scale>
          <a:sx n="81" d="100"/>
          <a:sy n="81" d="100"/>
        </p:scale>
        <p:origin x="696" y="14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2DAB5E1A-CCAD-CB42-9EF4-8450BDFA48C0}" type="datetimeFigureOut">
              <a:rPr lang="en-US" smtClean="0"/>
              <a:t>10/27/23</a:t>
            </a:fld>
            <a:endParaRPr lang="en-US"/>
          </a:p>
        </p:txBody>
      </p:sp>
      <p:sp>
        <p:nvSpPr>
          <p:cNvPr id="4" name="Slide Image Placeholder 3"/>
          <p:cNvSpPr>
            <a:spLocks noGrp="1" noRot="1" noChangeAspect="1"/>
          </p:cNvSpPr>
          <p:nvPr>
            <p:ph type="sldImg" idx="2"/>
          </p:nvPr>
        </p:nvSpPr>
        <p:spPr>
          <a:xfrm>
            <a:off x="2328863" y="1162050"/>
            <a:ext cx="23526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2066138-3888-5844-9E61-61580B08F5E3}" type="slidenum">
              <a:rPr lang="en-US" smtClean="0"/>
              <a:t>‹#›</a:t>
            </a:fld>
            <a:endParaRPr lang="en-US"/>
          </a:p>
        </p:txBody>
      </p:sp>
    </p:spTree>
    <p:extLst>
      <p:ext uri="{BB962C8B-B14F-4D97-AF65-F5344CB8AC3E}">
        <p14:creationId xmlns:p14="http://schemas.microsoft.com/office/powerpoint/2010/main" val="219068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oches</a:t>
            </a:r>
          </a:p>
        </p:txBody>
      </p:sp>
      <p:sp>
        <p:nvSpPr>
          <p:cNvPr id="4" name="Slide Number Placeholder 3"/>
          <p:cNvSpPr>
            <a:spLocks noGrp="1"/>
          </p:cNvSpPr>
          <p:nvPr>
            <p:ph type="sldNum" sz="quarter" idx="5"/>
          </p:nvPr>
        </p:nvSpPr>
        <p:spPr/>
        <p:txBody>
          <a:bodyPr/>
          <a:lstStyle/>
          <a:p>
            <a:fld id="{B2066138-3888-5844-9E61-61580B08F5E3}" type="slidenum">
              <a:rPr lang="en-US" smtClean="0"/>
              <a:t>1</a:t>
            </a:fld>
            <a:endParaRPr lang="en-US"/>
          </a:p>
        </p:txBody>
      </p:sp>
    </p:spTree>
    <p:extLst>
      <p:ext uri="{BB962C8B-B14F-4D97-AF65-F5344CB8AC3E}">
        <p14:creationId xmlns:p14="http://schemas.microsoft.com/office/powerpoint/2010/main" val="3433508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Wlt</a:t>
            </a:r>
            <a:endParaRPr lang="en-US" dirty="0"/>
          </a:p>
        </p:txBody>
      </p:sp>
      <p:sp>
        <p:nvSpPr>
          <p:cNvPr id="4" name="Slide Number Placeholder 3"/>
          <p:cNvSpPr>
            <a:spLocks noGrp="1"/>
          </p:cNvSpPr>
          <p:nvPr>
            <p:ph type="sldNum" sz="quarter" idx="5"/>
          </p:nvPr>
        </p:nvSpPr>
        <p:spPr/>
        <p:txBody>
          <a:bodyPr/>
          <a:lstStyle/>
          <a:p>
            <a:fld id="{B2066138-3888-5844-9E61-61580B08F5E3}" type="slidenum">
              <a:rPr lang="en-US" smtClean="0"/>
              <a:t>2</a:t>
            </a:fld>
            <a:endParaRPr lang="en-US"/>
          </a:p>
        </p:txBody>
      </p:sp>
    </p:spTree>
    <p:extLst>
      <p:ext uri="{BB962C8B-B14F-4D97-AF65-F5344CB8AC3E}">
        <p14:creationId xmlns:p14="http://schemas.microsoft.com/office/powerpoint/2010/main" val="1710421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A084109-20FF-A2EF-DFE6-F194CC63AC58}"/>
              </a:ext>
            </a:extLst>
          </p:cNvPr>
          <p:cNvSpPr>
            <a:spLocks noGrp="1"/>
          </p:cNvSpPr>
          <p:nvPr>
            <p:ph type="dt" sz="half" idx="10"/>
          </p:nvPr>
        </p:nvSpPr>
        <p:spPr/>
        <p:txBody>
          <a:bodyPr/>
          <a:lstStyle>
            <a:lvl1pPr>
              <a:defRPr/>
            </a:lvl1pPr>
          </a:lstStyle>
          <a:p>
            <a:pPr>
              <a:defRPr/>
            </a:pPr>
            <a:fld id="{F25542F2-9698-DC4F-B295-D33138E69B2F}" type="datetimeFigureOut">
              <a:rPr lang="en-US"/>
              <a:pPr>
                <a:defRPr/>
              </a:pPr>
              <a:t>10/27/23</a:t>
            </a:fld>
            <a:endParaRPr lang="en-US"/>
          </a:p>
        </p:txBody>
      </p:sp>
      <p:sp>
        <p:nvSpPr>
          <p:cNvPr id="5" name="Footer Placeholder 4">
            <a:extLst>
              <a:ext uri="{FF2B5EF4-FFF2-40B4-BE49-F238E27FC236}">
                <a16:creationId xmlns:a16="http://schemas.microsoft.com/office/drawing/2014/main" id="{E3A9BAD9-07DC-04FD-027F-737A3ED7A85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94A8870-E6F9-1EDD-39BC-5D1BCE4F1E51}"/>
              </a:ext>
            </a:extLst>
          </p:cNvPr>
          <p:cNvSpPr>
            <a:spLocks noGrp="1"/>
          </p:cNvSpPr>
          <p:nvPr>
            <p:ph type="sldNum" sz="quarter" idx="12"/>
          </p:nvPr>
        </p:nvSpPr>
        <p:spPr/>
        <p:txBody>
          <a:bodyPr/>
          <a:lstStyle>
            <a:lvl1pPr>
              <a:defRPr/>
            </a:lvl1pPr>
          </a:lstStyle>
          <a:p>
            <a:pPr>
              <a:defRPr/>
            </a:pPr>
            <a:fld id="{F39ED023-271F-534B-BED9-31796E933A40}" type="slidenum">
              <a:rPr lang="en-US" altLang="en-US"/>
              <a:pPr>
                <a:defRPr/>
              </a:pPr>
              <a:t>‹#›</a:t>
            </a:fld>
            <a:endParaRPr lang="en-US" altLang="en-US"/>
          </a:p>
        </p:txBody>
      </p:sp>
    </p:spTree>
    <p:extLst>
      <p:ext uri="{BB962C8B-B14F-4D97-AF65-F5344CB8AC3E}">
        <p14:creationId xmlns:p14="http://schemas.microsoft.com/office/powerpoint/2010/main" val="230107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BA2E14-774D-9C0F-471A-D88936725CAF}"/>
              </a:ext>
            </a:extLst>
          </p:cNvPr>
          <p:cNvSpPr>
            <a:spLocks noGrp="1"/>
          </p:cNvSpPr>
          <p:nvPr>
            <p:ph type="dt" sz="half" idx="10"/>
          </p:nvPr>
        </p:nvSpPr>
        <p:spPr/>
        <p:txBody>
          <a:bodyPr/>
          <a:lstStyle>
            <a:lvl1pPr>
              <a:defRPr/>
            </a:lvl1pPr>
          </a:lstStyle>
          <a:p>
            <a:pPr>
              <a:defRPr/>
            </a:pPr>
            <a:fld id="{F433DFCA-0AF8-8949-86CA-CA13C9A28A68}" type="datetimeFigureOut">
              <a:rPr lang="en-US"/>
              <a:pPr>
                <a:defRPr/>
              </a:pPr>
              <a:t>10/27/23</a:t>
            </a:fld>
            <a:endParaRPr lang="en-US"/>
          </a:p>
        </p:txBody>
      </p:sp>
      <p:sp>
        <p:nvSpPr>
          <p:cNvPr id="5" name="Footer Placeholder 4">
            <a:extLst>
              <a:ext uri="{FF2B5EF4-FFF2-40B4-BE49-F238E27FC236}">
                <a16:creationId xmlns:a16="http://schemas.microsoft.com/office/drawing/2014/main" id="{7EAF520A-E221-0B12-F45F-CBD49F7145E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3E0C07F-FAD7-8E19-8BF1-B6FA56C0EF40}"/>
              </a:ext>
            </a:extLst>
          </p:cNvPr>
          <p:cNvSpPr>
            <a:spLocks noGrp="1"/>
          </p:cNvSpPr>
          <p:nvPr>
            <p:ph type="sldNum" sz="quarter" idx="12"/>
          </p:nvPr>
        </p:nvSpPr>
        <p:spPr/>
        <p:txBody>
          <a:bodyPr/>
          <a:lstStyle>
            <a:lvl1pPr>
              <a:defRPr/>
            </a:lvl1pPr>
          </a:lstStyle>
          <a:p>
            <a:pPr>
              <a:defRPr/>
            </a:pPr>
            <a:fld id="{01E4D965-682B-1045-94BC-7D6D911C7E0B}" type="slidenum">
              <a:rPr lang="en-US" altLang="en-US"/>
              <a:pPr>
                <a:defRPr/>
              </a:pPr>
              <a:t>‹#›</a:t>
            </a:fld>
            <a:endParaRPr lang="en-US" altLang="en-US"/>
          </a:p>
        </p:txBody>
      </p:sp>
    </p:spTree>
    <p:extLst>
      <p:ext uri="{BB962C8B-B14F-4D97-AF65-F5344CB8AC3E}">
        <p14:creationId xmlns:p14="http://schemas.microsoft.com/office/powerpoint/2010/main" val="3671439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A98629-8350-41F8-313D-A0C75ED153BA}"/>
              </a:ext>
            </a:extLst>
          </p:cNvPr>
          <p:cNvSpPr>
            <a:spLocks noGrp="1"/>
          </p:cNvSpPr>
          <p:nvPr>
            <p:ph type="dt" sz="half" idx="10"/>
          </p:nvPr>
        </p:nvSpPr>
        <p:spPr/>
        <p:txBody>
          <a:bodyPr/>
          <a:lstStyle>
            <a:lvl1pPr>
              <a:defRPr/>
            </a:lvl1pPr>
          </a:lstStyle>
          <a:p>
            <a:pPr>
              <a:defRPr/>
            </a:pPr>
            <a:fld id="{A0DCEABC-5AA1-2A47-812B-C53FC9EFC132}" type="datetimeFigureOut">
              <a:rPr lang="en-US"/>
              <a:pPr>
                <a:defRPr/>
              </a:pPr>
              <a:t>10/27/23</a:t>
            </a:fld>
            <a:endParaRPr lang="en-US"/>
          </a:p>
        </p:txBody>
      </p:sp>
      <p:sp>
        <p:nvSpPr>
          <p:cNvPr id="5" name="Footer Placeholder 4">
            <a:extLst>
              <a:ext uri="{FF2B5EF4-FFF2-40B4-BE49-F238E27FC236}">
                <a16:creationId xmlns:a16="http://schemas.microsoft.com/office/drawing/2014/main" id="{E5351C97-C546-79F7-33E6-9FDEC344665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41805D9-690A-E3A9-D6E0-2380ADAC225F}"/>
              </a:ext>
            </a:extLst>
          </p:cNvPr>
          <p:cNvSpPr>
            <a:spLocks noGrp="1"/>
          </p:cNvSpPr>
          <p:nvPr>
            <p:ph type="sldNum" sz="quarter" idx="12"/>
          </p:nvPr>
        </p:nvSpPr>
        <p:spPr/>
        <p:txBody>
          <a:bodyPr/>
          <a:lstStyle>
            <a:lvl1pPr>
              <a:defRPr/>
            </a:lvl1pPr>
          </a:lstStyle>
          <a:p>
            <a:pPr>
              <a:defRPr/>
            </a:pPr>
            <a:fld id="{28E394B6-41B7-6046-A0D8-6B46247CA235}" type="slidenum">
              <a:rPr lang="en-US" altLang="en-US"/>
              <a:pPr>
                <a:defRPr/>
              </a:pPr>
              <a:t>‹#›</a:t>
            </a:fld>
            <a:endParaRPr lang="en-US" altLang="en-US"/>
          </a:p>
        </p:txBody>
      </p:sp>
    </p:spTree>
    <p:extLst>
      <p:ext uri="{BB962C8B-B14F-4D97-AF65-F5344CB8AC3E}">
        <p14:creationId xmlns:p14="http://schemas.microsoft.com/office/powerpoint/2010/main" val="374401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4A0540-42AB-BC8B-4DD5-942DC7CA7AE5}"/>
              </a:ext>
            </a:extLst>
          </p:cNvPr>
          <p:cNvSpPr>
            <a:spLocks noGrp="1"/>
          </p:cNvSpPr>
          <p:nvPr>
            <p:ph type="dt" sz="half" idx="10"/>
          </p:nvPr>
        </p:nvSpPr>
        <p:spPr/>
        <p:txBody>
          <a:bodyPr/>
          <a:lstStyle>
            <a:lvl1pPr>
              <a:defRPr/>
            </a:lvl1pPr>
          </a:lstStyle>
          <a:p>
            <a:pPr>
              <a:defRPr/>
            </a:pPr>
            <a:fld id="{D7BFC677-E6B8-E24F-9924-C3210EB761DF}" type="datetimeFigureOut">
              <a:rPr lang="en-US"/>
              <a:pPr>
                <a:defRPr/>
              </a:pPr>
              <a:t>10/27/23</a:t>
            </a:fld>
            <a:endParaRPr lang="en-US"/>
          </a:p>
        </p:txBody>
      </p:sp>
      <p:sp>
        <p:nvSpPr>
          <p:cNvPr id="5" name="Footer Placeholder 4">
            <a:extLst>
              <a:ext uri="{FF2B5EF4-FFF2-40B4-BE49-F238E27FC236}">
                <a16:creationId xmlns:a16="http://schemas.microsoft.com/office/drawing/2014/main" id="{8600F9C7-1F09-EB67-959E-5EF2E6EF487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B7929E1-94D5-2111-7D89-F62D364DE224}"/>
              </a:ext>
            </a:extLst>
          </p:cNvPr>
          <p:cNvSpPr>
            <a:spLocks noGrp="1"/>
          </p:cNvSpPr>
          <p:nvPr>
            <p:ph type="sldNum" sz="quarter" idx="12"/>
          </p:nvPr>
        </p:nvSpPr>
        <p:spPr/>
        <p:txBody>
          <a:bodyPr/>
          <a:lstStyle>
            <a:lvl1pPr>
              <a:defRPr/>
            </a:lvl1pPr>
          </a:lstStyle>
          <a:p>
            <a:pPr>
              <a:defRPr/>
            </a:pPr>
            <a:fld id="{E29886C9-99A1-3A42-BE74-F98407918DBD}" type="slidenum">
              <a:rPr lang="en-US" altLang="en-US"/>
              <a:pPr>
                <a:defRPr/>
              </a:pPr>
              <a:t>‹#›</a:t>
            </a:fld>
            <a:endParaRPr lang="en-US" altLang="en-US"/>
          </a:p>
        </p:txBody>
      </p:sp>
    </p:spTree>
    <p:extLst>
      <p:ext uri="{BB962C8B-B14F-4D97-AF65-F5344CB8AC3E}">
        <p14:creationId xmlns:p14="http://schemas.microsoft.com/office/powerpoint/2010/main" val="3165527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39E2A4-17A4-36C3-D8B2-0A98012B20CE}"/>
              </a:ext>
            </a:extLst>
          </p:cNvPr>
          <p:cNvSpPr>
            <a:spLocks noGrp="1"/>
          </p:cNvSpPr>
          <p:nvPr>
            <p:ph type="dt" sz="half" idx="10"/>
          </p:nvPr>
        </p:nvSpPr>
        <p:spPr/>
        <p:txBody>
          <a:bodyPr/>
          <a:lstStyle>
            <a:lvl1pPr>
              <a:defRPr/>
            </a:lvl1pPr>
          </a:lstStyle>
          <a:p>
            <a:pPr>
              <a:defRPr/>
            </a:pPr>
            <a:fld id="{72A0A80C-D0C8-CD42-8BCD-8C06317EE628}" type="datetimeFigureOut">
              <a:rPr lang="en-US"/>
              <a:pPr>
                <a:defRPr/>
              </a:pPr>
              <a:t>10/27/23</a:t>
            </a:fld>
            <a:endParaRPr lang="en-US"/>
          </a:p>
        </p:txBody>
      </p:sp>
      <p:sp>
        <p:nvSpPr>
          <p:cNvPr id="5" name="Footer Placeholder 4">
            <a:extLst>
              <a:ext uri="{FF2B5EF4-FFF2-40B4-BE49-F238E27FC236}">
                <a16:creationId xmlns:a16="http://schemas.microsoft.com/office/drawing/2014/main" id="{D0B413C9-C552-3A43-3583-705B2C90817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0EEEE09-9052-DA90-0507-5359505B5812}"/>
              </a:ext>
            </a:extLst>
          </p:cNvPr>
          <p:cNvSpPr>
            <a:spLocks noGrp="1"/>
          </p:cNvSpPr>
          <p:nvPr>
            <p:ph type="sldNum" sz="quarter" idx="12"/>
          </p:nvPr>
        </p:nvSpPr>
        <p:spPr/>
        <p:txBody>
          <a:bodyPr/>
          <a:lstStyle>
            <a:lvl1pPr>
              <a:defRPr/>
            </a:lvl1pPr>
          </a:lstStyle>
          <a:p>
            <a:pPr>
              <a:defRPr/>
            </a:pPr>
            <a:fld id="{AF9F5B57-4AD1-1940-BF6E-77B0A5C16705}" type="slidenum">
              <a:rPr lang="en-US" altLang="en-US"/>
              <a:pPr>
                <a:defRPr/>
              </a:pPr>
              <a:t>‹#›</a:t>
            </a:fld>
            <a:endParaRPr lang="en-US" altLang="en-US"/>
          </a:p>
        </p:txBody>
      </p:sp>
    </p:spTree>
    <p:extLst>
      <p:ext uri="{BB962C8B-B14F-4D97-AF65-F5344CB8AC3E}">
        <p14:creationId xmlns:p14="http://schemas.microsoft.com/office/powerpoint/2010/main" val="2401954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625056E-9093-C352-71F2-62E254D10507}"/>
              </a:ext>
            </a:extLst>
          </p:cNvPr>
          <p:cNvSpPr>
            <a:spLocks noGrp="1"/>
          </p:cNvSpPr>
          <p:nvPr>
            <p:ph type="dt" sz="half" idx="10"/>
          </p:nvPr>
        </p:nvSpPr>
        <p:spPr/>
        <p:txBody>
          <a:bodyPr/>
          <a:lstStyle>
            <a:lvl1pPr>
              <a:defRPr/>
            </a:lvl1pPr>
          </a:lstStyle>
          <a:p>
            <a:pPr>
              <a:defRPr/>
            </a:pPr>
            <a:fld id="{9A39C234-757D-434A-96A5-3546A598D320}" type="datetimeFigureOut">
              <a:rPr lang="en-US"/>
              <a:pPr>
                <a:defRPr/>
              </a:pPr>
              <a:t>10/27/23</a:t>
            </a:fld>
            <a:endParaRPr lang="en-US"/>
          </a:p>
        </p:txBody>
      </p:sp>
      <p:sp>
        <p:nvSpPr>
          <p:cNvPr id="6" name="Footer Placeholder 4">
            <a:extLst>
              <a:ext uri="{FF2B5EF4-FFF2-40B4-BE49-F238E27FC236}">
                <a16:creationId xmlns:a16="http://schemas.microsoft.com/office/drawing/2014/main" id="{3A9EC4F8-022D-BEFB-C7B1-C9EFD9C703D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C72AFD4-7C6C-A6AB-7E32-5082496223DF}"/>
              </a:ext>
            </a:extLst>
          </p:cNvPr>
          <p:cNvSpPr>
            <a:spLocks noGrp="1"/>
          </p:cNvSpPr>
          <p:nvPr>
            <p:ph type="sldNum" sz="quarter" idx="12"/>
          </p:nvPr>
        </p:nvSpPr>
        <p:spPr/>
        <p:txBody>
          <a:bodyPr/>
          <a:lstStyle>
            <a:lvl1pPr>
              <a:defRPr/>
            </a:lvl1pPr>
          </a:lstStyle>
          <a:p>
            <a:pPr>
              <a:defRPr/>
            </a:pPr>
            <a:fld id="{E6746FE2-23CA-604E-A9C8-556985141682}" type="slidenum">
              <a:rPr lang="en-US" altLang="en-US"/>
              <a:pPr>
                <a:defRPr/>
              </a:pPr>
              <a:t>‹#›</a:t>
            </a:fld>
            <a:endParaRPr lang="en-US" altLang="en-US"/>
          </a:p>
        </p:txBody>
      </p:sp>
    </p:spTree>
    <p:extLst>
      <p:ext uri="{BB962C8B-B14F-4D97-AF65-F5344CB8AC3E}">
        <p14:creationId xmlns:p14="http://schemas.microsoft.com/office/powerpoint/2010/main" val="937928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19B6E5BA-6250-D6C1-0955-55DB718422DA}"/>
              </a:ext>
            </a:extLst>
          </p:cNvPr>
          <p:cNvSpPr>
            <a:spLocks noGrp="1"/>
          </p:cNvSpPr>
          <p:nvPr>
            <p:ph type="dt" sz="half" idx="10"/>
          </p:nvPr>
        </p:nvSpPr>
        <p:spPr/>
        <p:txBody>
          <a:bodyPr/>
          <a:lstStyle>
            <a:lvl1pPr>
              <a:defRPr/>
            </a:lvl1pPr>
          </a:lstStyle>
          <a:p>
            <a:pPr>
              <a:defRPr/>
            </a:pPr>
            <a:fld id="{1C6D82B7-4035-9045-9AE9-EA1DA0585EEB}" type="datetimeFigureOut">
              <a:rPr lang="en-US"/>
              <a:pPr>
                <a:defRPr/>
              </a:pPr>
              <a:t>10/27/23</a:t>
            </a:fld>
            <a:endParaRPr lang="en-US"/>
          </a:p>
        </p:txBody>
      </p:sp>
      <p:sp>
        <p:nvSpPr>
          <p:cNvPr id="8" name="Footer Placeholder 4">
            <a:extLst>
              <a:ext uri="{FF2B5EF4-FFF2-40B4-BE49-F238E27FC236}">
                <a16:creationId xmlns:a16="http://schemas.microsoft.com/office/drawing/2014/main" id="{7C29D149-D09C-D2FA-363D-C674764564D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1362F11-DABA-A8B9-31D7-8FD399508297}"/>
              </a:ext>
            </a:extLst>
          </p:cNvPr>
          <p:cNvSpPr>
            <a:spLocks noGrp="1"/>
          </p:cNvSpPr>
          <p:nvPr>
            <p:ph type="sldNum" sz="quarter" idx="12"/>
          </p:nvPr>
        </p:nvSpPr>
        <p:spPr/>
        <p:txBody>
          <a:bodyPr/>
          <a:lstStyle>
            <a:lvl1pPr>
              <a:defRPr/>
            </a:lvl1pPr>
          </a:lstStyle>
          <a:p>
            <a:pPr>
              <a:defRPr/>
            </a:pPr>
            <a:fld id="{E6BCBB66-8DA1-0348-BD7A-3A61F531FF6D}" type="slidenum">
              <a:rPr lang="en-US" altLang="en-US"/>
              <a:pPr>
                <a:defRPr/>
              </a:pPr>
              <a:t>‹#›</a:t>
            </a:fld>
            <a:endParaRPr lang="en-US" altLang="en-US"/>
          </a:p>
        </p:txBody>
      </p:sp>
    </p:spTree>
    <p:extLst>
      <p:ext uri="{BB962C8B-B14F-4D97-AF65-F5344CB8AC3E}">
        <p14:creationId xmlns:p14="http://schemas.microsoft.com/office/powerpoint/2010/main" val="3968709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A057797-6EE7-6335-2157-E3022689C88F}"/>
              </a:ext>
            </a:extLst>
          </p:cNvPr>
          <p:cNvSpPr>
            <a:spLocks noGrp="1"/>
          </p:cNvSpPr>
          <p:nvPr>
            <p:ph type="dt" sz="half" idx="10"/>
          </p:nvPr>
        </p:nvSpPr>
        <p:spPr/>
        <p:txBody>
          <a:bodyPr/>
          <a:lstStyle>
            <a:lvl1pPr>
              <a:defRPr/>
            </a:lvl1pPr>
          </a:lstStyle>
          <a:p>
            <a:pPr>
              <a:defRPr/>
            </a:pPr>
            <a:fld id="{60BBB1A4-FCAD-CC42-B3E5-9ED790241FA4}" type="datetimeFigureOut">
              <a:rPr lang="en-US"/>
              <a:pPr>
                <a:defRPr/>
              </a:pPr>
              <a:t>10/27/23</a:t>
            </a:fld>
            <a:endParaRPr lang="en-US"/>
          </a:p>
        </p:txBody>
      </p:sp>
      <p:sp>
        <p:nvSpPr>
          <p:cNvPr id="4" name="Footer Placeholder 4">
            <a:extLst>
              <a:ext uri="{FF2B5EF4-FFF2-40B4-BE49-F238E27FC236}">
                <a16:creationId xmlns:a16="http://schemas.microsoft.com/office/drawing/2014/main" id="{C7421B60-5CE1-CD77-CFF6-C0B86A0D718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21C3A1FC-A3E2-DB27-3226-0D3CDF176788}"/>
              </a:ext>
            </a:extLst>
          </p:cNvPr>
          <p:cNvSpPr>
            <a:spLocks noGrp="1"/>
          </p:cNvSpPr>
          <p:nvPr>
            <p:ph type="sldNum" sz="quarter" idx="12"/>
          </p:nvPr>
        </p:nvSpPr>
        <p:spPr/>
        <p:txBody>
          <a:bodyPr/>
          <a:lstStyle>
            <a:lvl1pPr>
              <a:defRPr/>
            </a:lvl1pPr>
          </a:lstStyle>
          <a:p>
            <a:pPr>
              <a:defRPr/>
            </a:pPr>
            <a:fld id="{0632587F-35F1-8545-A489-7073D1EA0C04}" type="slidenum">
              <a:rPr lang="en-US" altLang="en-US"/>
              <a:pPr>
                <a:defRPr/>
              </a:pPr>
              <a:t>‹#›</a:t>
            </a:fld>
            <a:endParaRPr lang="en-US" altLang="en-US"/>
          </a:p>
        </p:txBody>
      </p:sp>
    </p:spTree>
    <p:extLst>
      <p:ext uri="{BB962C8B-B14F-4D97-AF65-F5344CB8AC3E}">
        <p14:creationId xmlns:p14="http://schemas.microsoft.com/office/powerpoint/2010/main" val="3799156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4D80A0D-91EF-E378-4F8A-E10FF195C4CB}"/>
              </a:ext>
            </a:extLst>
          </p:cNvPr>
          <p:cNvSpPr>
            <a:spLocks noGrp="1"/>
          </p:cNvSpPr>
          <p:nvPr>
            <p:ph type="dt" sz="half" idx="10"/>
          </p:nvPr>
        </p:nvSpPr>
        <p:spPr/>
        <p:txBody>
          <a:bodyPr/>
          <a:lstStyle>
            <a:lvl1pPr>
              <a:defRPr/>
            </a:lvl1pPr>
          </a:lstStyle>
          <a:p>
            <a:pPr>
              <a:defRPr/>
            </a:pPr>
            <a:fld id="{52189318-54B3-0A4C-A62D-A0AB74610037}" type="datetimeFigureOut">
              <a:rPr lang="en-US"/>
              <a:pPr>
                <a:defRPr/>
              </a:pPr>
              <a:t>10/27/23</a:t>
            </a:fld>
            <a:endParaRPr lang="en-US"/>
          </a:p>
        </p:txBody>
      </p:sp>
      <p:sp>
        <p:nvSpPr>
          <p:cNvPr id="3" name="Footer Placeholder 4">
            <a:extLst>
              <a:ext uri="{FF2B5EF4-FFF2-40B4-BE49-F238E27FC236}">
                <a16:creationId xmlns:a16="http://schemas.microsoft.com/office/drawing/2014/main" id="{E023CC2F-58EA-CFC6-D6DB-B1C4BD7BF1A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B8E159E-5A63-193E-6B96-079A143BE6EA}"/>
              </a:ext>
            </a:extLst>
          </p:cNvPr>
          <p:cNvSpPr>
            <a:spLocks noGrp="1"/>
          </p:cNvSpPr>
          <p:nvPr>
            <p:ph type="sldNum" sz="quarter" idx="12"/>
          </p:nvPr>
        </p:nvSpPr>
        <p:spPr/>
        <p:txBody>
          <a:bodyPr/>
          <a:lstStyle>
            <a:lvl1pPr>
              <a:defRPr/>
            </a:lvl1pPr>
          </a:lstStyle>
          <a:p>
            <a:pPr>
              <a:defRPr/>
            </a:pPr>
            <a:fld id="{2C262E45-0B29-DF4C-B3E4-4FA6C469AF01}" type="slidenum">
              <a:rPr lang="en-US" altLang="en-US"/>
              <a:pPr>
                <a:defRPr/>
              </a:pPr>
              <a:t>‹#›</a:t>
            </a:fld>
            <a:endParaRPr lang="en-US" altLang="en-US"/>
          </a:p>
        </p:txBody>
      </p:sp>
    </p:spTree>
    <p:extLst>
      <p:ext uri="{BB962C8B-B14F-4D97-AF65-F5344CB8AC3E}">
        <p14:creationId xmlns:p14="http://schemas.microsoft.com/office/powerpoint/2010/main" val="1322113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F03C782-5725-D857-2751-B38F07F492EA}"/>
              </a:ext>
            </a:extLst>
          </p:cNvPr>
          <p:cNvSpPr>
            <a:spLocks noGrp="1"/>
          </p:cNvSpPr>
          <p:nvPr>
            <p:ph type="dt" sz="half" idx="10"/>
          </p:nvPr>
        </p:nvSpPr>
        <p:spPr/>
        <p:txBody>
          <a:bodyPr/>
          <a:lstStyle>
            <a:lvl1pPr>
              <a:defRPr/>
            </a:lvl1pPr>
          </a:lstStyle>
          <a:p>
            <a:pPr>
              <a:defRPr/>
            </a:pPr>
            <a:fld id="{DFBDF07F-16FC-B549-9F19-97E815C4457A}" type="datetimeFigureOut">
              <a:rPr lang="en-US"/>
              <a:pPr>
                <a:defRPr/>
              </a:pPr>
              <a:t>10/27/23</a:t>
            </a:fld>
            <a:endParaRPr lang="en-US"/>
          </a:p>
        </p:txBody>
      </p:sp>
      <p:sp>
        <p:nvSpPr>
          <p:cNvPr id="6" name="Footer Placeholder 4">
            <a:extLst>
              <a:ext uri="{FF2B5EF4-FFF2-40B4-BE49-F238E27FC236}">
                <a16:creationId xmlns:a16="http://schemas.microsoft.com/office/drawing/2014/main" id="{E13B0AD8-864A-E2FD-ECA3-DD1C68E4173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D6F02FE-EBF2-1D61-644D-3004C441639D}"/>
              </a:ext>
            </a:extLst>
          </p:cNvPr>
          <p:cNvSpPr>
            <a:spLocks noGrp="1"/>
          </p:cNvSpPr>
          <p:nvPr>
            <p:ph type="sldNum" sz="quarter" idx="12"/>
          </p:nvPr>
        </p:nvSpPr>
        <p:spPr/>
        <p:txBody>
          <a:bodyPr/>
          <a:lstStyle>
            <a:lvl1pPr>
              <a:defRPr/>
            </a:lvl1pPr>
          </a:lstStyle>
          <a:p>
            <a:pPr>
              <a:defRPr/>
            </a:pPr>
            <a:fld id="{B97650FC-5597-9D49-B057-41FBBDFAEAD2}" type="slidenum">
              <a:rPr lang="en-US" altLang="en-US"/>
              <a:pPr>
                <a:defRPr/>
              </a:pPr>
              <a:t>‹#›</a:t>
            </a:fld>
            <a:endParaRPr lang="en-US" altLang="en-US"/>
          </a:p>
        </p:txBody>
      </p:sp>
    </p:spTree>
    <p:extLst>
      <p:ext uri="{BB962C8B-B14F-4D97-AF65-F5344CB8AC3E}">
        <p14:creationId xmlns:p14="http://schemas.microsoft.com/office/powerpoint/2010/main" val="2972250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43C63A1-25CC-C1A9-F5C3-33C6167902EC}"/>
              </a:ext>
            </a:extLst>
          </p:cNvPr>
          <p:cNvSpPr>
            <a:spLocks noGrp="1"/>
          </p:cNvSpPr>
          <p:nvPr>
            <p:ph type="dt" sz="half" idx="10"/>
          </p:nvPr>
        </p:nvSpPr>
        <p:spPr/>
        <p:txBody>
          <a:bodyPr/>
          <a:lstStyle>
            <a:lvl1pPr>
              <a:defRPr/>
            </a:lvl1pPr>
          </a:lstStyle>
          <a:p>
            <a:pPr>
              <a:defRPr/>
            </a:pPr>
            <a:fld id="{97EEA073-8F4E-554A-B46D-D1B9B43CC5CF}" type="datetimeFigureOut">
              <a:rPr lang="en-US"/>
              <a:pPr>
                <a:defRPr/>
              </a:pPr>
              <a:t>10/27/23</a:t>
            </a:fld>
            <a:endParaRPr lang="en-US"/>
          </a:p>
        </p:txBody>
      </p:sp>
      <p:sp>
        <p:nvSpPr>
          <p:cNvPr id="6" name="Footer Placeholder 4">
            <a:extLst>
              <a:ext uri="{FF2B5EF4-FFF2-40B4-BE49-F238E27FC236}">
                <a16:creationId xmlns:a16="http://schemas.microsoft.com/office/drawing/2014/main" id="{9FB67511-76E7-CF32-7C50-BA4418E2ADF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1A1C8E0-9F6F-4F31-721C-3E0B11C9D966}"/>
              </a:ext>
            </a:extLst>
          </p:cNvPr>
          <p:cNvSpPr>
            <a:spLocks noGrp="1"/>
          </p:cNvSpPr>
          <p:nvPr>
            <p:ph type="sldNum" sz="quarter" idx="12"/>
          </p:nvPr>
        </p:nvSpPr>
        <p:spPr/>
        <p:txBody>
          <a:bodyPr/>
          <a:lstStyle>
            <a:lvl1pPr>
              <a:defRPr/>
            </a:lvl1pPr>
          </a:lstStyle>
          <a:p>
            <a:pPr>
              <a:defRPr/>
            </a:pPr>
            <a:fld id="{21EA14EF-9DCB-034D-A78F-16F4DE49A346}" type="slidenum">
              <a:rPr lang="en-US" altLang="en-US"/>
              <a:pPr>
                <a:defRPr/>
              </a:pPr>
              <a:t>‹#›</a:t>
            </a:fld>
            <a:endParaRPr lang="en-US" altLang="en-US"/>
          </a:p>
        </p:txBody>
      </p:sp>
    </p:spTree>
    <p:extLst>
      <p:ext uri="{BB962C8B-B14F-4D97-AF65-F5344CB8AC3E}">
        <p14:creationId xmlns:p14="http://schemas.microsoft.com/office/powerpoint/2010/main" val="4286255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C8DC27C-1893-B1C0-FF29-6803AF3F6C89}"/>
              </a:ext>
            </a:extLst>
          </p:cNvPr>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AFC3B971-8D80-0A87-FF90-FB37F007C704}"/>
              </a:ext>
            </a:extLst>
          </p:cNvPr>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CD8F37E-DA9E-19F2-ECB3-59D9B24E9E1E}"/>
              </a:ext>
            </a:extLst>
          </p:cNvPr>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D4E889D3-545E-074E-8D6D-B8B091A7AB39}" type="datetimeFigureOut">
              <a:rPr lang="en-US"/>
              <a:pPr>
                <a:defRPr/>
              </a:pPr>
              <a:t>10/27/23</a:t>
            </a:fld>
            <a:endParaRPr lang="en-US"/>
          </a:p>
        </p:txBody>
      </p:sp>
      <p:sp>
        <p:nvSpPr>
          <p:cNvPr id="5" name="Footer Placeholder 4">
            <a:extLst>
              <a:ext uri="{FF2B5EF4-FFF2-40B4-BE49-F238E27FC236}">
                <a16:creationId xmlns:a16="http://schemas.microsoft.com/office/drawing/2014/main" id="{1E956459-DE0C-2E3A-6FFB-E5BF848FC1F1}"/>
              </a:ext>
            </a:extLst>
          </p:cNvPr>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2766B5CB-55D6-3EC1-17DD-11547A7356F5}"/>
              </a:ext>
            </a:extLst>
          </p:cNvPr>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7AD65840-4EBC-4B4D-84E9-0D072ADA8DC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shutterstock.com/image-vector/hanukkah-dreidel-vector-illustration-wooden-dreidels-1596902815" TargetMode="External"/><Relationship Id="rId3" Type="http://schemas.openxmlformats.org/officeDocument/2006/relationships/image" Target="../media/image1.gif"/><Relationship Id="rId7" Type="http://schemas.openxmlformats.org/officeDocument/2006/relationships/hyperlink" Target="mailto:srgreenberg@hot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svg"/><Relationship Id="rId11" Type="http://schemas.openxmlformats.org/officeDocument/2006/relationships/image" Target="../media/image6.png"/><Relationship Id="rId5" Type="http://schemas.openxmlformats.org/officeDocument/2006/relationships/image" Target="../media/image2.png"/><Relationship Id="rId10" Type="http://schemas.openxmlformats.org/officeDocument/2006/relationships/image" Target="../media/image5.png"/><Relationship Id="rId4" Type="http://schemas.openxmlformats.org/officeDocument/2006/relationships/hyperlink" Target="mailto:gailfink49@gmail.com" TargetMode="External"/><Relationship Id="rId9"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wasscleans@aol.com"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1" name="TextBox 1">
            <a:extLst>
              <a:ext uri="{FF2B5EF4-FFF2-40B4-BE49-F238E27FC236}">
                <a16:creationId xmlns:a16="http://schemas.microsoft.com/office/drawing/2014/main" id="{CE628753-23C2-3221-99D9-696D255DB98A}"/>
              </a:ext>
            </a:extLst>
          </p:cNvPr>
          <p:cNvSpPr txBox="1">
            <a:spLocks noChangeArrowheads="1"/>
          </p:cNvSpPr>
          <p:nvPr/>
        </p:nvSpPr>
        <p:spPr bwMode="auto">
          <a:xfrm>
            <a:off x="2514601" y="358914"/>
            <a:ext cx="40425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a:solidFill>
                  <a:srgbClr val="002060"/>
                </a:solidFill>
                <a:cs typeface="Arial" panose="020B0604020202020204" pitchFamily="34" charset="0"/>
              </a:rPr>
              <a:t>Sisterhood News – November 2023</a:t>
            </a:r>
          </a:p>
          <a:p>
            <a:pPr eaLnBrk="1" hangingPunct="1"/>
            <a:r>
              <a:rPr lang="en-US" altLang="en-US" sz="1100" i="1" dirty="0"/>
              <a:t>Our programs and meetings are open to Temple members, family and friends.  Please join us.</a:t>
            </a:r>
          </a:p>
        </p:txBody>
      </p:sp>
      <p:pic>
        <p:nvPicPr>
          <p:cNvPr id="1038" name="Picture 14">
            <a:extLst>
              <a:ext uri="{FF2B5EF4-FFF2-40B4-BE49-F238E27FC236}">
                <a16:creationId xmlns:a16="http://schemas.microsoft.com/office/drawing/2014/main" id="{8FFEDB61-ADC2-59A4-C8AD-C3C0AF28ED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599" y="3276599"/>
            <a:ext cx="685785" cy="4571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56A43C28-2082-A896-F60D-012ED06C7F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90500" cy="127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EA23888C-171A-9FDA-DACC-C700A88887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700" cy="63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80603293-1539-D349-19B5-20C4119F84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3500" cy="12700"/>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a:extLst>
              <a:ext uri="{FF2B5EF4-FFF2-40B4-BE49-F238E27FC236}">
                <a16:creationId xmlns:a16="http://schemas.microsoft.com/office/drawing/2014/main" id="{F6CA4DB8-710B-AE0E-56A1-C489CD744E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90500" cy="127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E3C0AC5D-367B-C4E3-0024-BDA2F1D145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700" cy="6350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a:extLst>
              <a:ext uri="{FF2B5EF4-FFF2-40B4-BE49-F238E27FC236}">
                <a16:creationId xmlns:a16="http://schemas.microsoft.com/office/drawing/2014/main" id="{6DBDEE74-C2DE-3955-3E7D-8207A335F6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3500" cy="127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FB17CF8C-DCCA-2E28-CAFF-5295691FB0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90500" cy="127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1358F7BE-E845-6998-E209-FE4D9C0F45FD}"/>
              </a:ext>
            </a:extLst>
          </p:cNvPr>
          <p:cNvSpPr txBox="1"/>
          <p:nvPr/>
        </p:nvSpPr>
        <p:spPr>
          <a:xfrm>
            <a:off x="3124198" y="6553200"/>
            <a:ext cx="3581401" cy="2369880"/>
          </a:xfrm>
          <a:prstGeom prst="rect">
            <a:avLst/>
          </a:prstGeom>
          <a:noFill/>
          <a:ln w="38100">
            <a:solidFill>
              <a:srgbClr val="00B050"/>
            </a:solidFill>
          </a:ln>
        </p:spPr>
        <p:txBody>
          <a:bodyPr wrap="square">
            <a:spAutoFit/>
          </a:bodyPr>
          <a:lstStyle/>
          <a:p>
            <a:pPr eaLnBrk="1" hangingPunct="1">
              <a:defRPr/>
            </a:pPr>
            <a:r>
              <a:rPr lang="en-US" b="1" dirty="0">
                <a:cs typeface="Arial" panose="020B0604020202020204" pitchFamily="34" charset="0"/>
              </a:rPr>
              <a:t>Just Judaica Gift Shop                           </a:t>
            </a:r>
          </a:p>
          <a:p>
            <a:pPr eaLnBrk="1" hangingPunct="1">
              <a:defRPr/>
            </a:pPr>
            <a:r>
              <a:rPr lang="en-US" sz="1400" b="1" i="1" dirty="0">
                <a:latin typeface="Urdu Typesetting" panose="020F0502020204030204" pitchFamily="34" charset="0"/>
                <a:cs typeface="Urdu Typesetting" panose="020F0502020204030204" pitchFamily="34" charset="0"/>
              </a:rPr>
              <a:t>   </a:t>
            </a:r>
            <a:r>
              <a:rPr lang="en-US" sz="1100" i="1" dirty="0">
                <a:latin typeface="Urdu Typesetting" panose="020F0502020204030204" pitchFamily="34" charset="0"/>
                <a:cs typeface="Urdu Typesetting" panose="020F0502020204030204" pitchFamily="34" charset="0"/>
              </a:rPr>
              <a:t>the largest Judaica Shop in Central &amp; Western New York</a:t>
            </a:r>
            <a:r>
              <a:rPr lang="en-US" sz="1100" b="1" dirty="0">
                <a:latin typeface="Urdu Typesetting" panose="020F0502020204030204" pitchFamily="34" charset="0"/>
                <a:cs typeface="Urdu Typesetting" panose="020F0502020204030204" pitchFamily="34" charset="0"/>
              </a:rPr>
              <a:t> </a:t>
            </a:r>
            <a:r>
              <a:rPr lang="en-US" sz="1400" b="1" dirty="0">
                <a:latin typeface="Urdu Typesetting" panose="020F0502020204030204" pitchFamily="34" charset="0"/>
                <a:cs typeface="Urdu Typesetting" panose="020F0502020204030204" pitchFamily="34" charset="0"/>
              </a:rPr>
              <a:t>         </a:t>
            </a:r>
          </a:p>
          <a:p>
            <a:pPr eaLnBrk="1" hangingPunct="1">
              <a:defRPr/>
            </a:pPr>
            <a:r>
              <a:rPr lang="en-US" sz="600" b="1" dirty="0">
                <a:latin typeface="Urdu Typesetting" panose="020F0502020204030204" pitchFamily="34" charset="0"/>
                <a:cs typeface="Urdu Typesetting" panose="020F0502020204030204" pitchFamily="34" charset="0"/>
              </a:rPr>
              <a:t>           </a:t>
            </a:r>
            <a:endParaRPr lang="en-US" sz="600" b="1" dirty="0">
              <a:cs typeface="Arial" panose="020B0604020202020204" pitchFamily="34" charset="0"/>
            </a:endParaRPr>
          </a:p>
          <a:p>
            <a:pPr eaLnBrk="1" hangingPunct="1">
              <a:defRPr/>
            </a:pPr>
            <a:r>
              <a:rPr lang="en-US" sz="1200" dirty="0">
                <a:highlight>
                  <a:srgbClr val="FFFF00"/>
                </a:highlight>
                <a:cs typeface="Arial" panose="020B0604020202020204" pitchFamily="34" charset="0"/>
              </a:rPr>
              <a:t>Open Wednesdays 3-5 pm </a:t>
            </a:r>
            <a:r>
              <a:rPr lang="en-US" sz="1200" dirty="0">
                <a:cs typeface="Arial" panose="020B0604020202020204" pitchFamily="34" charset="0"/>
              </a:rPr>
              <a:t>, </a:t>
            </a:r>
          </a:p>
          <a:p>
            <a:pPr eaLnBrk="1" hangingPunct="1">
              <a:defRPr/>
            </a:pPr>
            <a:r>
              <a:rPr lang="en-US" sz="1200" dirty="0">
                <a:cs typeface="Arial" panose="020B0604020202020204" pitchFamily="34" charset="0"/>
              </a:rPr>
              <a:t>or call for an appointment:</a:t>
            </a:r>
          </a:p>
          <a:p>
            <a:pPr eaLnBrk="1" hangingPunct="1">
              <a:defRPr/>
            </a:pPr>
            <a:r>
              <a:rPr lang="en-US" sz="1200" dirty="0">
                <a:cs typeface="Arial" panose="020B0604020202020204" pitchFamily="34" charset="0"/>
              </a:rPr>
              <a:t>    Lynda Axelrod 585-385-3563, </a:t>
            </a:r>
            <a:r>
              <a:rPr lang="en-US" sz="1200" i="1" dirty="0">
                <a:latin typeface="Urdu Typesetting" panose="020F0502020204030204" pitchFamily="34" charset="0"/>
                <a:cs typeface="Urdu Typesetting" panose="020F0502020204030204" pitchFamily="34" charset="0"/>
              </a:rPr>
              <a:t> </a:t>
            </a:r>
          </a:p>
          <a:p>
            <a:pPr eaLnBrk="1" hangingPunct="1">
              <a:defRPr/>
            </a:pPr>
            <a:r>
              <a:rPr lang="en-US" sz="1200" i="1" dirty="0">
                <a:latin typeface="Urdu Typesetting" panose="020F0502020204030204" pitchFamily="34" charset="0"/>
                <a:cs typeface="Urdu Typesetting" panose="020F0502020204030204" pitchFamily="34" charset="0"/>
              </a:rPr>
              <a:t>         </a:t>
            </a:r>
            <a:r>
              <a:rPr lang="en-US" sz="1200" dirty="0">
                <a:cs typeface="Arial" panose="020B0604020202020204" pitchFamily="34" charset="0"/>
              </a:rPr>
              <a:t>Iris </a:t>
            </a:r>
            <a:r>
              <a:rPr lang="en-US" sz="1200" dirty="0" err="1">
                <a:cs typeface="Arial" panose="020B0604020202020204" pitchFamily="34" charset="0"/>
              </a:rPr>
              <a:t>Mand</a:t>
            </a:r>
            <a:r>
              <a:rPr lang="en-US" sz="1200" dirty="0">
                <a:cs typeface="Arial" panose="020B0604020202020204" pitchFamily="34" charset="0"/>
              </a:rPr>
              <a:t> 585-739-2428 , or </a:t>
            </a:r>
          </a:p>
          <a:p>
            <a:pPr eaLnBrk="1" hangingPunct="1">
              <a:defRPr/>
            </a:pPr>
            <a:r>
              <a:rPr lang="en-US" sz="1200" dirty="0">
                <a:cs typeface="Arial" panose="020B0604020202020204" pitchFamily="34" charset="0"/>
              </a:rPr>
              <a:t>    Gail Finkelstein 585-755-8790</a:t>
            </a:r>
          </a:p>
          <a:p>
            <a:pPr algn="ctr" eaLnBrk="1" hangingPunct="1">
              <a:defRPr/>
            </a:pPr>
            <a:r>
              <a:rPr lang="en-US" sz="1400" b="1" i="1" dirty="0">
                <a:solidFill>
                  <a:srgbClr val="FF0000"/>
                </a:solidFill>
                <a:cs typeface="Arial" panose="020B0604020202020204" pitchFamily="34" charset="0"/>
              </a:rPr>
              <a:t>WARNING!!!</a:t>
            </a:r>
            <a:r>
              <a:rPr lang="en-US" sz="1400" dirty="0">
                <a:cs typeface="Arial" panose="020B0604020202020204" pitchFamily="34" charset="0"/>
              </a:rPr>
              <a:t>   </a:t>
            </a:r>
          </a:p>
          <a:p>
            <a:pPr algn="ctr" eaLnBrk="1" hangingPunct="1">
              <a:defRPr/>
            </a:pPr>
            <a:r>
              <a:rPr lang="en-US" sz="1200" dirty="0">
                <a:cs typeface="Arial" panose="020B0604020202020204" pitchFamily="34" charset="0"/>
              </a:rPr>
              <a:t>Chanukah is early this year,  Dec 7 – 15.</a:t>
            </a:r>
          </a:p>
          <a:p>
            <a:pPr algn="ctr" eaLnBrk="1" hangingPunct="1">
              <a:defRPr/>
            </a:pPr>
            <a:r>
              <a:rPr lang="en-US" sz="1200" dirty="0">
                <a:cs typeface="Arial" panose="020B0604020202020204" pitchFamily="34" charset="0"/>
              </a:rPr>
              <a:t>New items arriving weekly.   </a:t>
            </a:r>
          </a:p>
          <a:p>
            <a:pPr algn="ctr" eaLnBrk="1" hangingPunct="1">
              <a:defRPr/>
            </a:pPr>
            <a:r>
              <a:rPr lang="en-US" sz="1200" dirty="0">
                <a:cs typeface="Arial" panose="020B0604020202020204" pitchFamily="34" charset="0"/>
              </a:rPr>
              <a:t>Come early for the best selection.</a:t>
            </a:r>
          </a:p>
        </p:txBody>
      </p:sp>
      <p:sp>
        <p:nvSpPr>
          <p:cNvPr id="11" name="TextBox 10">
            <a:extLst>
              <a:ext uri="{FF2B5EF4-FFF2-40B4-BE49-F238E27FC236}">
                <a16:creationId xmlns:a16="http://schemas.microsoft.com/office/drawing/2014/main" id="{978FDA70-6703-206D-1AD7-4BCAAA5E52ED}"/>
              </a:ext>
            </a:extLst>
          </p:cNvPr>
          <p:cNvSpPr txBox="1"/>
          <p:nvPr/>
        </p:nvSpPr>
        <p:spPr>
          <a:xfrm>
            <a:off x="292383" y="6914852"/>
            <a:ext cx="2508834" cy="2000548"/>
          </a:xfrm>
          <a:prstGeom prst="rect">
            <a:avLst/>
          </a:prstGeom>
          <a:noFill/>
          <a:ln w="38100">
            <a:solidFill>
              <a:srgbClr val="C03BAB"/>
            </a:solidFill>
          </a:ln>
        </p:spPr>
        <p:txBody>
          <a:bodyPr wrap="square">
            <a:spAutoFit/>
          </a:bodyPr>
          <a:lstStyle/>
          <a:p>
            <a:pPr algn="ctr" eaLnBrk="1" hangingPunct="1">
              <a:defRPr/>
            </a:pPr>
            <a:r>
              <a:rPr lang="en-US" sz="1600" b="1" dirty="0">
                <a:cs typeface="Arial" panose="020B0604020202020204" pitchFamily="34" charset="0"/>
              </a:rPr>
              <a:t>Sisterhood </a:t>
            </a:r>
          </a:p>
          <a:p>
            <a:pPr algn="ctr" eaLnBrk="1" hangingPunct="1">
              <a:defRPr/>
            </a:pPr>
            <a:r>
              <a:rPr lang="en-US" sz="1600" b="1" dirty="0">
                <a:cs typeface="Arial" panose="020B0604020202020204" pitchFamily="34" charset="0"/>
              </a:rPr>
              <a:t>Calendar Highlights</a:t>
            </a:r>
          </a:p>
          <a:p>
            <a:pPr algn="ctr" eaLnBrk="1" hangingPunct="1">
              <a:defRPr/>
            </a:pPr>
            <a:endParaRPr lang="en-US" sz="600" dirty="0">
              <a:cs typeface="Arial" panose="020B0604020202020204" pitchFamily="34" charset="0"/>
            </a:endParaRPr>
          </a:p>
          <a:p>
            <a:r>
              <a:rPr lang="en-US" sz="1200" dirty="0">
                <a:cs typeface="Arial" panose="020B0604020202020204" pitchFamily="34" charset="0"/>
              </a:rPr>
              <a:t>Sunday, Dec 10, 11 am –     </a:t>
            </a:r>
          </a:p>
          <a:p>
            <a:r>
              <a:rPr lang="en-US" sz="1200" dirty="0">
                <a:cs typeface="Arial" panose="020B0604020202020204" pitchFamily="34" charset="0"/>
              </a:rPr>
              <a:t>    Sisterhood Chanukah Party</a:t>
            </a:r>
          </a:p>
          <a:p>
            <a:r>
              <a:rPr lang="en-US" sz="1200" dirty="0">
                <a:cs typeface="Arial" panose="020B0604020202020204" pitchFamily="34" charset="0"/>
              </a:rPr>
              <a:t>Sisterhood Shabbat, Jan 13 </a:t>
            </a:r>
          </a:p>
          <a:p>
            <a:r>
              <a:rPr lang="en-US" sz="1200" dirty="0">
                <a:cs typeface="Arial" panose="020B0604020202020204" pitchFamily="34" charset="0"/>
              </a:rPr>
              <a:t>Sunday, Feb 4 ,10 am– </a:t>
            </a:r>
          </a:p>
          <a:p>
            <a:r>
              <a:rPr lang="en-US" sz="1200" dirty="0">
                <a:cs typeface="Arial" panose="020B0604020202020204" pitchFamily="34" charset="0"/>
              </a:rPr>
              <a:t>     P.A.D. Party</a:t>
            </a:r>
          </a:p>
          <a:p>
            <a:r>
              <a:rPr lang="en-US" sz="1200" dirty="0">
                <a:cs typeface="Arial" panose="020B0604020202020204" pitchFamily="34" charset="0"/>
              </a:rPr>
              <a:t>Sunday, June 2 – </a:t>
            </a:r>
          </a:p>
          <a:p>
            <a:r>
              <a:rPr lang="en-US" sz="1200" dirty="0">
                <a:cs typeface="Arial" panose="020B0604020202020204" pitchFamily="34" charset="0"/>
              </a:rPr>
              <a:t>      Sisterhood Annual Meeting</a:t>
            </a:r>
          </a:p>
        </p:txBody>
      </p:sp>
      <p:sp>
        <p:nvSpPr>
          <p:cNvPr id="10" name="TextBox 9">
            <a:extLst>
              <a:ext uri="{FF2B5EF4-FFF2-40B4-BE49-F238E27FC236}">
                <a16:creationId xmlns:a16="http://schemas.microsoft.com/office/drawing/2014/main" id="{2407B367-B80A-212E-A6CB-4F02295C7526}"/>
              </a:ext>
            </a:extLst>
          </p:cNvPr>
          <p:cNvSpPr txBox="1"/>
          <p:nvPr/>
        </p:nvSpPr>
        <p:spPr>
          <a:xfrm>
            <a:off x="133028" y="3611701"/>
            <a:ext cx="2804840" cy="3170099"/>
          </a:xfrm>
          <a:prstGeom prst="rect">
            <a:avLst/>
          </a:prstGeom>
          <a:noFill/>
          <a:ln w="38100">
            <a:solidFill>
              <a:schemeClr val="tx2">
                <a:lumMod val="60000"/>
                <a:lumOff val="40000"/>
              </a:schemeClr>
            </a:solidFill>
          </a:ln>
        </p:spPr>
        <p:txBody>
          <a:bodyPr wrap="square">
            <a:spAutoFit/>
          </a:bodyPr>
          <a:lstStyle/>
          <a:p>
            <a:pPr algn="ctr" eaLnBrk="1" hangingPunct="1">
              <a:defRPr/>
            </a:pPr>
            <a:r>
              <a:rPr lang="en-US" sz="2400" b="1" dirty="0">
                <a:solidFill>
                  <a:srgbClr val="C03BAB"/>
                </a:solidFill>
                <a:latin typeface="Baguet Script" pitchFamily="2" charset="77"/>
                <a:cs typeface="Arial" panose="020B0604020202020204" pitchFamily="34" charset="0"/>
              </a:rPr>
              <a:t>Sisterhood Shabbat</a:t>
            </a:r>
          </a:p>
          <a:p>
            <a:pPr algn="ctr" eaLnBrk="1" hangingPunct="1">
              <a:defRPr/>
            </a:pPr>
            <a:r>
              <a:rPr lang="en-US" sz="1400" dirty="0">
                <a:highlight>
                  <a:srgbClr val="FFFF00"/>
                </a:highlight>
                <a:cs typeface="Arial" panose="020B0604020202020204" pitchFamily="34" charset="0"/>
              </a:rPr>
              <a:t>January 13, 2024</a:t>
            </a:r>
          </a:p>
          <a:p>
            <a:pPr eaLnBrk="1" hangingPunct="1">
              <a:defRPr/>
            </a:pPr>
            <a:endParaRPr lang="en-US" sz="600" dirty="0">
              <a:cs typeface="Arial" panose="020B0604020202020204" pitchFamily="34" charset="0"/>
            </a:endParaRPr>
          </a:p>
          <a:p>
            <a:pPr algn="ctr" eaLnBrk="1" hangingPunct="1">
              <a:defRPr/>
            </a:pPr>
            <a:r>
              <a:rPr lang="en-US" sz="1200" b="1" dirty="0">
                <a:solidFill>
                  <a:srgbClr val="0070C0"/>
                </a:solidFill>
                <a:cs typeface="Arial" panose="020B0604020202020204" pitchFamily="34" charset="0"/>
              </a:rPr>
              <a:t>Celebrate </a:t>
            </a:r>
          </a:p>
          <a:p>
            <a:pPr algn="ctr" eaLnBrk="1" hangingPunct="1">
              <a:defRPr/>
            </a:pPr>
            <a:r>
              <a:rPr lang="en-US" sz="1200" b="1" dirty="0">
                <a:solidFill>
                  <a:srgbClr val="0070C0"/>
                </a:solidFill>
                <a:cs typeface="Arial" panose="020B0604020202020204" pitchFamily="34" charset="0"/>
              </a:rPr>
              <a:t>Sisterhood’s </a:t>
            </a:r>
            <a:r>
              <a:rPr lang="en-US" sz="1200" b="1" i="1" dirty="0">
                <a:solidFill>
                  <a:srgbClr val="0070C0"/>
                </a:solidFill>
                <a:cs typeface="Arial" panose="020B0604020202020204" pitchFamily="34" charset="0"/>
              </a:rPr>
              <a:t>103</a:t>
            </a:r>
            <a:r>
              <a:rPr lang="en-US" sz="1200" b="1" i="1" baseline="30000" dirty="0">
                <a:solidFill>
                  <a:srgbClr val="0070C0"/>
                </a:solidFill>
                <a:cs typeface="Arial" panose="020B0604020202020204" pitchFamily="34" charset="0"/>
              </a:rPr>
              <a:t>rd</a:t>
            </a:r>
            <a:r>
              <a:rPr lang="en-US" sz="1200" b="1" i="1" dirty="0">
                <a:solidFill>
                  <a:srgbClr val="0070C0"/>
                </a:solidFill>
                <a:cs typeface="Arial" panose="020B0604020202020204" pitchFamily="34" charset="0"/>
              </a:rPr>
              <a:t> anniversary </a:t>
            </a:r>
          </a:p>
          <a:p>
            <a:pPr eaLnBrk="1" hangingPunct="1">
              <a:defRPr/>
            </a:pPr>
            <a:r>
              <a:rPr lang="en-US" sz="1200" dirty="0">
                <a:cs typeface="Arial" panose="020B0604020202020204" pitchFamily="34" charset="0"/>
              </a:rPr>
              <a:t>at Sisterhood Shabbat.  Please join us.  Enjoy the service and kiddush.  </a:t>
            </a:r>
          </a:p>
          <a:p>
            <a:pPr eaLnBrk="1" hangingPunct="1">
              <a:defRPr/>
            </a:pPr>
            <a:endParaRPr lang="en-US" sz="600" dirty="0">
              <a:cs typeface="Arial" panose="020B0604020202020204" pitchFamily="34" charset="0"/>
            </a:endParaRPr>
          </a:p>
          <a:p>
            <a:pPr eaLnBrk="1" hangingPunct="1">
              <a:defRPr/>
            </a:pPr>
            <a:r>
              <a:rPr lang="en-US" sz="1200" dirty="0">
                <a:cs typeface="Arial" panose="020B0604020202020204" pitchFamily="34" charset="0"/>
              </a:rPr>
              <a:t>Would you like an honor (</a:t>
            </a:r>
            <a:r>
              <a:rPr lang="en-US" sz="1200" i="1" dirty="0">
                <a:cs typeface="Arial" panose="020B0604020202020204" pitchFamily="34" charset="0"/>
              </a:rPr>
              <a:t>Aliyah</a:t>
            </a:r>
            <a:r>
              <a:rPr lang="en-US" sz="1200" dirty="0">
                <a:cs typeface="Arial" panose="020B0604020202020204" pitchFamily="34" charset="0"/>
              </a:rPr>
              <a:t>), perhaps opening or closing the ark, or doing an English reading?  Would you like to read Torah or Haftorah?  Will you help with the kiddush?  </a:t>
            </a:r>
          </a:p>
          <a:p>
            <a:pPr eaLnBrk="1" hangingPunct="1">
              <a:defRPr/>
            </a:pPr>
            <a:endParaRPr lang="en-US" sz="600" dirty="0">
              <a:cs typeface="Arial" panose="020B0604020202020204" pitchFamily="34" charset="0"/>
            </a:endParaRPr>
          </a:p>
          <a:p>
            <a:pPr eaLnBrk="1" hangingPunct="1">
              <a:defRPr/>
            </a:pPr>
            <a:r>
              <a:rPr lang="en-US" sz="1200" dirty="0">
                <a:cs typeface="Arial" panose="020B0604020202020204" pitchFamily="34" charset="0"/>
              </a:rPr>
              <a:t>If you’d like to participate, please contact Gail Finkelstein at  </a:t>
            </a:r>
            <a:r>
              <a:rPr lang="en-US" sz="1200" dirty="0">
                <a:cs typeface="Arial" panose="020B0604020202020204" pitchFamily="34" charset="0"/>
                <a:hlinkClick r:id="rId4"/>
              </a:rPr>
              <a:t>gailfink49@gmail.com</a:t>
            </a:r>
            <a:r>
              <a:rPr lang="en-US" sz="1200" dirty="0">
                <a:cs typeface="Arial" panose="020B0604020202020204" pitchFamily="34" charset="0"/>
              </a:rPr>
              <a:t>.</a:t>
            </a:r>
          </a:p>
        </p:txBody>
      </p:sp>
      <p:pic>
        <p:nvPicPr>
          <p:cNvPr id="6" name="Graphic 5" descr="Hanukkah Menorah with solid fill">
            <a:extLst>
              <a:ext uri="{FF2B5EF4-FFF2-40B4-BE49-F238E27FC236}">
                <a16:creationId xmlns:a16="http://schemas.microsoft.com/office/drawing/2014/main" id="{1CB51FB2-9908-92FD-A0E3-0570AAA0C8D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20407" y="7260590"/>
            <a:ext cx="1045210" cy="1045210"/>
          </a:xfrm>
          <a:prstGeom prst="rect">
            <a:avLst/>
          </a:prstGeom>
        </p:spPr>
      </p:pic>
      <p:sp>
        <p:nvSpPr>
          <p:cNvPr id="2" name="TextBox 1">
            <a:extLst>
              <a:ext uri="{FF2B5EF4-FFF2-40B4-BE49-F238E27FC236}">
                <a16:creationId xmlns:a16="http://schemas.microsoft.com/office/drawing/2014/main" id="{189E3C59-08E4-31CD-BCCC-B2BE561243DD}"/>
              </a:ext>
            </a:extLst>
          </p:cNvPr>
          <p:cNvSpPr txBox="1"/>
          <p:nvPr/>
        </p:nvSpPr>
        <p:spPr>
          <a:xfrm>
            <a:off x="3124199" y="2122706"/>
            <a:ext cx="3520491" cy="4247317"/>
          </a:xfrm>
          <a:prstGeom prst="rect">
            <a:avLst/>
          </a:prstGeom>
          <a:noFill/>
          <a:ln w="38100">
            <a:solidFill>
              <a:srgbClr val="FF0000"/>
            </a:solidFill>
          </a:ln>
        </p:spPr>
        <p:txBody>
          <a:bodyPr wrap="square">
            <a:spAutoFit/>
          </a:bodyPr>
          <a:lstStyle/>
          <a:p>
            <a:pPr eaLnBrk="1" hangingPunct="1">
              <a:defRPr/>
            </a:pPr>
            <a:r>
              <a:rPr lang="en-US" sz="1600" b="1" i="1" dirty="0">
                <a:solidFill>
                  <a:srgbClr val="0070C0"/>
                </a:solidFill>
                <a:latin typeface="Urdu Typesetting" panose="020F0502020204030204" pitchFamily="34" charset="0"/>
                <a:cs typeface="Urdu Typesetting" panose="020F0502020204030204" pitchFamily="34" charset="0"/>
              </a:rPr>
              <a:t> </a:t>
            </a:r>
            <a:r>
              <a:rPr lang="en-US" sz="1400" b="1" i="1" dirty="0">
                <a:solidFill>
                  <a:srgbClr val="0070C0"/>
                </a:solidFill>
                <a:latin typeface="Urdu Typesetting" panose="020F0502020204030204" pitchFamily="34" charset="0"/>
                <a:cs typeface="Urdu Typesetting" panose="020F0502020204030204" pitchFamily="34" charset="0"/>
              </a:rPr>
              <a:t>Back by popular demand!</a:t>
            </a:r>
          </a:p>
          <a:p>
            <a:pPr eaLnBrk="1" hangingPunct="1">
              <a:defRPr/>
            </a:pPr>
            <a:r>
              <a:rPr lang="en-US" sz="1400" dirty="0">
                <a:latin typeface="Urdu Typesetting" panose="020F0502020204030204" pitchFamily="34" charset="0"/>
                <a:cs typeface="Urdu Typesetting" panose="020F0502020204030204" pitchFamily="34" charset="0"/>
              </a:rPr>
              <a:t>       You’re  invited to our</a:t>
            </a:r>
          </a:p>
          <a:p>
            <a:pPr eaLnBrk="1" hangingPunct="1">
              <a:defRPr/>
            </a:pPr>
            <a:endParaRPr lang="en-US" sz="400" dirty="0">
              <a:latin typeface="Urdu Typesetting" panose="020F0502020204030204" pitchFamily="34" charset="0"/>
              <a:cs typeface="Urdu Typesetting" panose="020F0502020204030204" pitchFamily="34" charset="0"/>
            </a:endParaRPr>
          </a:p>
          <a:p>
            <a:pPr eaLnBrk="1" hangingPunct="1">
              <a:defRPr/>
            </a:pPr>
            <a:r>
              <a:rPr lang="en-US" b="1" dirty="0">
                <a:cs typeface="Arial" panose="020B0604020202020204" pitchFamily="34" charset="0"/>
              </a:rPr>
              <a:t>DREIDEL TIL YOU DROP</a:t>
            </a:r>
          </a:p>
          <a:p>
            <a:pPr eaLnBrk="1" hangingPunct="1">
              <a:defRPr/>
            </a:pPr>
            <a:r>
              <a:rPr lang="en-US" b="1" dirty="0">
                <a:cs typeface="Arial" panose="020B0604020202020204" pitchFamily="34" charset="0"/>
              </a:rPr>
              <a:t>        CHANUKAH PARTY</a:t>
            </a:r>
          </a:p>
          <a:p>
            <a:pPr algn="ctr" eaLnBrk="1" hangingPunct="1">
              <a:defRPr/>
            </a:pPr>
            <a:r>
              <a:rPr lang="en-US" sz="1400" b="1" dirty="0">
                <a:highlight>
                  <a:srgbClr val="FFFF00"/>
                </a:highlight>
                <a:cs typeface="Arial" panose="020B0604020202020204" pitchFamily="34" charset="0"/>
              </a:rPr>
              <a:t>Sunday, Dec. 10, 11 am, Garden Room</a:t>
            </a:r>
          </a:p>
          <a:p>
            <a:pPr algn="ctr" eaLnBrk="1" hangingPunct="1">
              <a:defRPr/>
            </a:pPr>
            <a:endParaRPr lang="en-US" sz="600" b="1" dirty="0">
              <a:latin typeface="Urdu Typesetting" panose="03020402040406030203" pitchFamily="66" charset="-78"/>
              <a:cs typeface="Urdu Typesetting" panose="03020402040406030203" pitchFamily="66" charset="-78"/>
            </a:endParaRPr>
          </a:p>
          <a:p>
            <a:pPr algn="ctr" eaLnBrk="1" hangingPunct="1">
              <a:defRPr/>
            </a:pPr>
            <a:r>
              <a:rPr lang="en-US" sz="1200" dirty="0">
                <a:cs typeface="Arial" panose="020B0604020202020204" pitchFamily="34" charset="0"/>
              </a:rPr>
              <a:t>It’s a Chanukah celebration, for people who normally give Chanukah parties for others.</a:t>
            </a:r>
          </a:p>
          <a:p>
            <a:pPr algn="ctr" eaLnBrk="1" hangingPunct="1">
              <a:defRPr/>
            </a:pPr>
            <a:endParaRPr lang="en-US" sz="600" dirty="0">
              <a:cs typeface="Arial" panose="020B0604020202020204" pitchFamily="34" charset="0"/>
            </a:endParaRPr>
          </a:p>
          <a:p>
            <a:pPr algn="ctr" eaLnBrk="1" hangingPunct="1">
              <a:defRPr/>
            </a:pPr>
            <a:r>
              <a:rPr lang="en-US" sz="1200" b="1" dirty="0">
                <a:cs typeface="Arial" panose="020B0604020202020204" pitchFamily="34" charset="0"/>
              </a:rPr>
              <a:t>Adults Only </a:t>
            </a:r>
            <a:r>
              <a:rPr lang="en-US" sz="1200" dirty="0">
                <a:cs typeface="Arial" panose="020B0604020202020204" pitchFamily="34" charset="0"/>
              </a:rPr>
              <a:t>– Temple women and her</a:t>
            </a:r>
          </a:p>
          <a:p>
            <a:pPr algn="ctr" eaLnBrk="1" hangingPunct="1">
              <a:defRPr/>
            </a:pPr>
            <a:r>
              <a:rPr lang="en-US" sz="1200" dirty="0">
                <a:cs typeface="Arial" panose="020B0604020202020204" pitchFamily="34" charset="0"/>
              </a:rPr>
              <a:t>spouse or friend are invited.  </a:t>
            </a:r>
          </a:p>
          <a:p>
            <a:pPr algn="ctr" eaLnBrk="1" hangingPunct="1">
              <a:defRPr/>
            </a:pPr>
            <a:endParaRPr lang="en-US" sz="600" dirty="0">
              <a:cs typeface="Arial" panose="020B0604020202020204" pitchFamily="34" charset="0"/>
            </a:endParaRPr>
          </a:p>
          <a:p>
            <a:pPr algn="ctr" eaLnBrk="1" hangingPunct="1">
              <a:defRPr/>
            </a:pPr>
            <a:r>
              <a:rPr lang="en-US" sz="1200" dirty="0">
                <a:cs typeface="Arial" panose="020B0604020202020204" pitchFamily="34" charset="0"/>
              </a:rPr>
              <a:t>Lots of Chanukah treats, </a:t>
            </a:r>
          </a:p>
          <a:p>
            <a:pPr algn="ctr" eaLnBrk="1" hangingPunct="1">
              <a:defRPr/>
            </a:pPr>
            <a:r>
              <a:rPr lang="en-US" sz="1200" dirty="0">
                <a:cs typeface="Arial" panose="020B0604020202020204" pitchFamily="34" charset="0"/>
              </a:rPr>
              <a:t>Including a </a:t>
            </a:r>
            <a:r>
              <a:rPr lang="en-US" sz="1200" b="1" dirty="0">
                <a:cs typeface="Arial" panose="020B0604020202020204" pitchFamily="34" charset="0"/>
              </a:rPr>
              <a:t>Gourmet Latke Bar </a:t>
            </a:r>
          </a:p>
          <a:p>
            <a:pPr algn="ctr" eaLnBrk="1" hangingPunct="1">
              <a:defRPr/>
            </a:pPr>
            <a:r>
              <a:rPr lang="en-US" sz="1200" dirty="0">
                <a:cs typeface="Arial" panose="020B0604020202020204" pitchFamily="34" charset="0"/>
              </a:rPr>
              <a:t>and a </a:t>
            </a:r>
            <a:r>
              <a:rPr lang="en-US" sz="1200" b="1" dirty="0">
                <a:cs typeface="Arial" panose="020B0604020202020204" pitchFamily="34" charset="0"/>
              </a:rPr>
              <a:t>Chocolate Fountain</a:t>
            </a:r>
            <a:r>
              <a:rPr lang="en-US" sz="1200" dirty="0">
                <a:cs typeface="Arial" panose="020B0604020202020204" pitchFamily="34" charset="0"/>
              </a:rPr>
              <a:t>.</a:t>
            </a:r>
          </a:p>
          <a:p>
            <a:pPr algn="ctr" eaLnBrk="1" hangingPunct="1">
              <a:defRPr/>
            </a:pPr>
            <a:endParaRPr lang="en-US" sz="600" dirty="0">
              <a:cs typeface="Arial" panose="020B0604020202020204" pitchFamily="34" charset="0"/>
            </a:endParaRPr>
          </a:p>
          <a:p>
            <a:pPr algn="ctr" eaLnBrk="1" hangingPunct="1">
              <a:defRPr/>
            </a:pPr>
            <a:r>
              <a:rPr lang="en-US" sz="1200" b="1" dirty="0" err="1">
                <a:cs typeface="Arial" panose="020B0604020202020204" pitchFamily="34" charset="0"/>
              </a:rPr>
              <a:t>Shmooze</a:t>
            </a:r>
            <a:r>
              <a:rPr lang="en-US" sz="1200" dirty="0">
                <a:cs typeface="Arial" panose="020B0604020202020204" pitchFamily="34" charset="0"/>
              </a:rPr>
              <a:t> with friends and meet new ones.</a:t>
            </a:r>
          </a:p>
          <a:p>
            <a:pPr algn="ctr" eaLnBrk="1" hangingPunct="1">
              <a:defRPr/>
            </a:pPr>
            <a:r>
              <a:rPr lang="en-US" sz="1200" dirty="0">
                <a:cs typeface="Arial" panose="020B0604020202020204" pitchFamily="34" charset="0"/>
              </a:rPr>
              <a:t>Help us assemble a </a:t>
            </a:r>
            <a:r>
              <a:rPr lang="en-US" sz="1200" b="1" dirty="0">
                <a:cs typeface="Arial" panose="020B0604020202020204" pitchFamily="34" charset="0"/>
              </a:rPr>
              <a:t>Chanukah jigsaw puzzle</a:t>
            </a:r>
            <a:r>
              <a:rPr lang="en-US" sz="1200" dirty="0">
                <a:cs typeface="Arial" panose="020B0604020202020204" pitchFamily="34" charset="0"/>
              </a:rPr>
              <a:t>, </a:t>
            </a:r>
          </a:p>
          <a:p>
            <a:pPr algn="ctr" eaLnBrk="1" hangingPunct="1">
              <a:defRPr/>
            </a:pPr>
            <a:r>
              <a:rPr lang="en-US" sz="1200" dirty="0">
                <a:cs typeface="Arial" panose="020B0604020202020204" pitchFamily="34" charset="0"/>
              </a:rPr>
              <a:t>play </a:t>
            </a:r>
            <a:r>
              <a:rPr lang="en-US" sz="1200" b="1" dirty="0">
                <a:cs typeface="Arial" panose="020B0604020202020204" pitchFamily="34" charset="0"/>
              </a:rPr>
              <a:t>Chanukah Bingo</a:t>
            </a:r>
            <a:r>
              <a:rPr lang="en-US" sz="1200" dirty="0">
                <a:cs typeface="Arial" panose="020B0604020202020204" pitchFamily="34" charset="0"/>
              </a:rPr>
              <a:t>, or do </a:t>
            </a:r>
            <a:r>
              <a:rPr lang="en-US" sz="1200" b="1" dirty="0">
                <a:cs typeface="Arial" panose="020B0604020202020204" pitchFamily="34" charset="0"/>
              </a:rPr>
              <a:t>Crafts.</a:t>
            </a:r>
            <a:endParaRPr lang="en-US" sz="600" dirty="0">
              <a:cs typeface="Arial" panose="020B0604020202020204" pitchFamily="34" charset="0"/>
            </a:endParaRPr>
          </a:p>
          <a:p>
            <a:pPr algn="ctr" eaLnBrk="1" hangingPunct="1">
              <a:defRPr/>
            </a:pPr>
            <a:endParaRPr lang="en-US" sz="600" dirty="0">
              <a:cs typeface="Arial" panose="020B0604020202020204" pitchFamily="34" charset="0"/>
            </a:endParaRPr>
          </a:p>
          <a:p>
            <a:pPr algn="ctr" eaLnBrk="1" hangingPunct="1">
              <a:defRPr/>
            </a:pPr>
            <a:r>
              <a:rPr lang="en-US" sz="1200" b="1" dirty="0">
                <a:cs typeface="Arial" panose="020B0604020202020204" pitchFamily="34" charset="0"/>
              </a:rPr>
              <a:t>Please RSVP </a:t>
            </a:r>
            <a:r>
              <a:rPr lang="en-US" sz="1200" dirty="0">
                <a:cs typeface="Arial" panose="020B0604020202020204" pitchFamily="34" charset="0"/>
              </a:rPr>
              <a:t>by 12/3 to Sue Greenberg </a:t>
            </a:r>
          </a:p>
          <a:p>
            <a:pPr algn="ctr" eaLnBrk="1" hangingPunct="1">
              <a:defRPr/>
            </a:pPr>
            <a:r>
              <a:rPr lang="en-US" sz="1200" dirty="0">
                <a:cs typeface="Arial" panose="020B0604020202020204" pitchFamily="34" charset="0"/>
              </a:rPr>
              <a:t> 585-704-1566, </a:t>
            </a:r>
            <a:r>
              <a:rPr lang="en-US" sz="1200" dirty="0">
                <a:cs typeface="Arial" panose="020B0604020202020204" pitchFamily="34" charset="0"/>
                <a:hlinkClick r:id="rId7"/>
              </a:rPr>
              <a:t>srgreenberg@hotmail.com</a:t>
            </a:r>
            <a:r>
              <a:rPr lang="en-US" sz="600" dirty="0">
                <a:cs typeface="Arial" panose="020B0604020202020204" pitchFamily="34" charset="0"/>
              </a:rPr>
              <a:t> </a:t>
            </a:r>
          </a:p>
          <a:p>
            <a:pPr algn="ctr" eaLnBrk="1" hangingPunct="1">
              <a:defRPr/>
            </a:pPr>
            <a:r>
              <a:rPr lang="en-US" sz="1200" b="1" dirty="0">
                <a:cs typeface="Arial" panose="020B0604020202020204" pitchFamily="34" charset="0"/>
              </a:rPr>
              <a:t>No Charge </a:t>
            </a:r>
            <a:r>
              <a:rPr lang="en-US" sz="1200" dirty="0">
                <a:cs typeface="Arial" panose="020B0604020202020204" pitchFamily="34" charset="0"/>
              </a:rPr>
              <a:t>– This is Sisterhood’s gift to you.</a:t>
            </a:r>
          </a:p>
        </p:txBody>
      </p:sp>
      <p:pic>
        <p:nvPicPr>
          <p:cNvPr id="5122" name="Picture 2" descr="Hanukkah dreidel. Vector illustration of wooden dreidels (sevivon, spinning top)">
            <a:hlinkClick r:id="rId8"/>
            <a:extLst>
              <a:ext uri="{FF2B5EF4-FFF2-40B4-BE49-F238E27FC236}">
                <a16:creationId xmlns:a16="http://schemas.microsoft.com/office/drawing/2014/main" id="{537BE5E6-A417-E49F-DF15-951AB33A96A2}"/>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13277" t="11639" r="14476" b="15713"/>
          <a:stretch/>
        </p:blipFill>
        <p:spPr bwMode="auto">
          <a:xfrm>
            <a:off x="5490832" y="1305738"/>
            <a:ext cx="1340188" cy="1437462"/>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29101743-E036-4B99-C4B3-5DA981436613}"/>
              </a:ext>
            </a:extLst>
          </p:cNvPr>
          <p:cNvPicPr>
            <a:picLocks noChangeAspect="1"/>
          </p:cNvPicPr>
          <p:nvPr/>
        </p:nvPicPr>
        <p:blipFill>
          <a:blip r:embed="rId10"/>
          <a:stretch>
            <a:fillRect/>
          </a:stretch>
        </p:blipFill>
        <p:spPr>
          <a:xfrm>
            <a:off x="278032" y="157569"/>
            <a:ext cx="1796462" cy="1102913"/>
          </a:xfrm>
          <a:prstGeom prst="rect">
            <a:avLst/>
          </a:prstGeom>
        </p:spPr>
      </p:pic>
      <p:sp>
        <p:nvSpPr>
          <p:cNvPr id="3" name="TextBox 2">
            <a:extLst>
              <a:ext uri="{FF2B5EF4-FFF2-40B4-BE49-F238E27FC236}">
                <a16:creationId xmlns:a16="http://schemas.microsoft.com/office/drawing/2014/main" id="{457CB074-EBC2-49A5-6607-E4BB2322A2BE}"/>
              </a:ext>
            </a:extLst>
          </p:cNvPr>
          <p:cNvSpPr txBox="1"/>
          <p:nvPr/>
        </p:nvSpPr>
        <p:spPr>
          <a:xfrm>
            <a:off x="285895" y="2044005"/>
            <a:ext cx="2861733" cy="1384995"/>
          </a:xfrm>
          <a:prstGeom prst="rect">
            <a:avLst/>
          </a:prstGeom>
          <a:noFill/>
        </p:spPr>
        <p:txBody>
          <a:bodyPr wrap="square" rtlCol="0">
            <a:spAutoFit/>
          </a:bodyPr>
          <a:lstStyle/>
          <a:p>
            <a:r>
              <a:rPr lang="en-US" sz="1400" i="1" dirty="0">
                <a:solidFill>
                  <a:srgbClr val="002060"/>
                </a:solidFill>
              </a:rPr>
              <a:t>Our hearts go out to the families and friends of those killed, wounded and kidnapped.  We hope and pray that this war will end with a positive outcome for the State of Israel.</a:t>
            </a:r>
          </a:p>
        </p:txBody>
      </p:sp>
      <p:sp>
        <p:nvSpPr>
          <p:cNvPr id="4" name="TextBox 3">
            <a:extLst>
              <a:ext uri="{FF2B5EF4-FFF2-40B4-BE49-F238E27FC236}">
                <a16:creationId xmlns:a16="http://schemas.microsoft.com/office/drawing/2014/main" id="{A4648954-8B3B-827C-1466-5344E448BFED}"/>
              </a:ext>
            </a:extLst>
          </p:cNvPr>
          <p:cNvSpPr txBox="1"/>
          <p:nvPr/>
        </p:nvSpPr>
        <p:spPr>
          <a:xfrm>
            <a:off x="2209811" y="1535668"/>
            <a:ext cx="2209789" cy="369332"/>
          </a:xfrm>
          <a:prstGeom prst="rect">
            <a:avLst/>
          </a:prstGeom>
          <a:noFill/>
        </p:spPr>
        <p:txBody>
          <a:bodyPr wrap="square" rtlCol="0">
            <a:spAutoFit/>
          </a:bodyPr>
          <a:lstStyle/>
          <a:p>
            <a:r>
              <a:rPr lang="en-US" b="1" dirty="0">
                <a:solidFill>
                  <a:srgbClr val="002060"/>
                </a:solidFill>
              </a:rPr>
              <a:t>AM YISRAEL CHAI</a:t>
            </a:r>
          </a:p>
        </p:txBody>
      </p:sp>
      <p:pic>
        <p:nvPicPr>
          <p:cNvPr id="7" name="Picture 6" descr="Vector flag of Israel - Square">
            <a:extLst>
              <a:ext uri="{FF2B5EF4-FFF2-40B4-BE49-F238E27FC236}">
                <a16:creationId xmlns:a16="http://schemas.microsoft.com/office/drawing/2014/main" id="{5AD30B81-2A47-2344-4FC5-41F43C60B46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59884" y="1488084"/>
            <a:ext cx="493116" cy="49311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descr="Vector flag of Israel - Square">
            <a:extLst>
              <a:ext uri="{FF2B5EF4-FFF2-40B4-BE49-F238E27FC236}">
                <a16:creationId xmlns:a16="http://schemas.microsoft.com/office/drawing/2014/main" id="{E6253244-C7E5-D6F1-4129-D464B99FF026}"/>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16684" y="1488084"/>
            <a:ext cx="493116" cy="493116"/>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FEE83DEB-C500-1244-4736-90ED282A3EA3}"/>
              </a:ext>
            </a:extLst>
          </p:cNvPr>
          <p:cNvSpPr txBox="1"/>
          <p:nvPr/>
        </p:nvSpPr>
        <p:spPr>
          <a:xfrm rot="16200000">
            <a:off x="-547668" y="8213467"/>
            <a:ext cx="1340188" cy="184666"/>
          </a:xfrm>
          <a:prstGeom prst="rect">
            <a:avLst/>
          </a:prstGeom>
          <a:noFill/>
        </p:spPr>
        <p:txBody>
          <a:bodyPr wrap="square" rtlCol="0">
            <a:spAutoFit/>
          </a:bodyPr>
          <a:lstStyle/>
          <a:p>
            <a:r>
              <a:rPr lang="en-US" sz="600" dirty="0"/>
              <a:t>Flag Attribution: Vector Flags</a:t>
            </a:r>
          </a:p>
        </p:txBody>
      </p:sp>
    </p:spTree>
    <p:extLst>
      <p:ext uri="{BB962C8B-B14F-4D97-AF65-F5344CB8AC3E}">
        <p14:creationId xmlns:p14="http://schemas.microsoft.com/office/powerpoint/2010/main" val="451484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Box 1">
            <a:extLst>
              <a:ext uri="{FF2B5EF4-FFF2-40B4-BE49-F238E27FC236}">
                <a16:creationId xmlns:a16="http://schemas.microsoft.com/office/drawing/2014/main" id="{CE628753-23C2-3221-99D9-696D255DB98A}"/>
              </a:ext>
            </a:extLst>
          </p:cNvPr>
          <p:cNvSpPr txBox="1">
            <a:spLocks noChangeArrowheads="1"/>
          </p:cNvSpPr>
          <p:nvPr/>
        </p:nvSpPr>
        <p:spPr bwMode="auto">
          <a:xfrm>
            <a:off x="2552709" y="304800"/>
            <a:ext cx="415289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dirty="0">
                <a:solidFill>
                  <a:srgbClr val="002060"/>
                </a:solidFill>
                <a:cs typeface="Arial" panose="020B0604020202020204" pitchFamily="34" charset="0"/>
              </a:rPr>
              <a:t>More Sisterhood News – Nov 2023</a:t>
            </a:r>
          </a:p>
        </p:txBody>
      </p:sp>
      <p:pic>
        <p:nvPicPr>
          <p:cNvPr id="1038" name="Picture 14">
            <a:extLst>
              <a:ext uri="{FF2B5EF4-FFF2-40B4-BE49-F238E27FC236}">
                <a16:creationId xmlns:a16="http://schemas.microsoft.com/office/drawing/2014/main" id="{8FFEDB61-ADC2-59A4-C8AD-C3C0AF28ED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599" y="3276599"/>
            <a:ext cx="685785" cy="45719"/>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a:extLst>
              <a:ext uri="{FF2B5EF4-FFF2-40B4-BE49-F238E27FC236}">
                <a16:creationId xmlns:a16="http://schemas.microsoft.com/office/drawing/2014/main" id="{CFCF4C28-88AB-ACAF-E278-3D09870F0A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90500" cy="127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3">
            <a:extLst>
              <a:ext uri="{FF2B5EF4-FFF2-40B4-BE49-F238E27FC236}">
                <a16:creationId xmlns:a16="http://schemas.microsoft.com/office/drawing/2014/main" id="{74A5D793-7958-0B51-E682-254CCA68617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700" cy="635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E881AA27-0E61-9577-6375-42FC9EBA70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3500" cy="127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7">
            <a:extLst>
              <a:ext uri="{FF2B5EF4-FFF2-40B4-BE49-F238E27FC236}">
                <a16:creationId xmlns:a16="http://schemas.microsoft.com/office/drawing/2014/main" id="{AA52FC82-6CD4-E951-5756-7B060064CE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90500" cy="12700"/>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8">
            <a:extLst>
              <a:ext uri="{FF2B5EF4-FFF2-40B4-BE49-F238E27FC236}">
                <a16:creationId xmlns:a16="http://schemas.microsoft.com/office/drawing/2014/main" id="{E145FEFA-D636-B3A6-4663-6835FFF5D2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700" cy="6350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9">
            <a:extLst>
              <a:ext uri="{FF2B5EF4-FFF2-40B4-BE49-F238E27FC236}">
                <a16:creationId xmlns:a16="http://schemas.microsoft.com/office/drawing/2014/main" id="{E5E684C8-6F85-215C-7DED-97A801DBEB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3500" cy="1270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2">
            <a:extLst>
              <a:ext uri="{FF2B5EF4-FFF2-40B4-BE49-F238E27FC236}">
                <a16:creationId xmlns:a16="http://schemas.microsoft.com/office/drawing/2014/main" id="{26D8BB47-FC5E-57BF-5DA1-3C381A21BD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90500" cy="127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1DA30543-48E9-EAF8-D705-6CBDEFDD425A}"/>
              </a:ext>
            </a:extLst>
          </p:cNvPr>
          <p:cNvSpPr txBox="1"/>
          <p:nvPr/>
        </p:nvSpPr>
        <p:spPr>
          <a:xfrm>
            <a:off x="2438400" y="609600"/>
            <a:ext cx="4419600" cy="769441"/>
          </a:xfrm>
          <a:prstGeom prst="rect">
            <a:avLst/>
          </a:prstGeom>
          <a:noFill/>
        </p:spPr>
        <p:txBody>
          <a:bodyPr wrap="square" rtlCol="0">
            <a:spAutoFit/>
          </a:bodyPr>
          <a:lstStyle/>
          <a:p>
            <a:pPr algn="ctr"/>
            <a:r>
              <a:rPr lang="en-US" sz="1100" dirty="0"/>
              <a:t>TBE Sisterhood membership dues include your membership in Women’s League for Conservative Judaism (WL).  WL membership opens the door to a world of additional programming.  </a:t>
            </a:r>
          </a:p>
          <a:p>
            <a:pPr algn="ctr"/>
            <a:r>
              <a:rPr lang="en-US" sz="1100" dirty="0"/>
              <a:t>Learn more.  Join now.</a:t>
            </a:r>
          </a:p>
        </p:txBody>
      </p:sp>
      <p:pic>
        <p:nvPicPr>
          <p:cNvPr id="6" name="Picture 5">
            <a:extLst>
              <a:ext uri="{FF2B5EF4-FFF2-40B4-BE49-F238E27FC236}">
                <a16:creationId xmlns:a16="http://schemas.microsoft.com/office/drawing/2014/main" id="{A24F67AF-4D74-3EF9-ADC7-775AE56C1B3A}"/>
              </a:ext>
            </a:extLst>
          </p:cNvPr>
          <p:cNvPicPr>
            <a:picLocks noChangeAspect="1"/>
          </p:cNvPicPr>
          <p:nvPr/>
        </p:nvPicPr>
        <p:blipFill>
          <a:blip r:embed="rId4"/>
          <a:stretch>
            <a:fillRect/>
          </a:stretch>
        </p:blipFill>
        <p:spPr>
          <a:xfrm>
            <a:off x="278032" y="157569"/>
            <a:ext cx="1796462" cy="1102913"/>
          </a:xfrm>
          <a:prstGeom prst="rect">
            <a:avLst/>
          </a:prstGeom>
        </p:spPr>
      </p:pic>
      <p:sp>
        <p:nvSpPr>
          <p:cNvPr id="10" name="TextBox 9">
            <a:extLst>
              <a:ext uri="{FF2B5EF4-FFF2-40B4-BE49-F238E27FC236}">
                <a16:creationId xmlns:a16="http://schemas.microsoft.com/office/drawing/2014/main" id="{F8E1F9F4-724D-8C00-B1FA-9195505066F9}"/>
              </a:ext>
            </a:extLst>
          </p:cNvPr>
          <p:cNvSpPr txBox="1"/>
          <p:nvPr/>
        </p:nvSpPr>
        <p:spPr>
          <a:xfrm>
            <a:off x="112183" y="2590800"/>
            <a:ext cx="3052233" cy="3385542"/>
          </a:xfrm>
          <a:prstGeom prst="rect">
            <a:avLst/>
          </a:prstGeom>
          <a:noFill/>
          <a:ln w="38100">
            <a:solidFill>
              <a:schemeClr val="accent4">
                <a:lumMod val="75000"/>
              </a:schemeClr>
            </a:solidFill>
          </a:ln>
        </p:spPr>
        <p:txBody>
          <a:bodyPr wrap="square">
            <a:spAutoFit/>
          </a:bodyPr>
          <a:lstStyle/>
          <a:p>
            <a:pPr algn="ctr" eaLnBrk="1" hangingPunct="1">
              <a:defRPr/>
            </a:pPr>
            <a:r>
              <a:rPr lang="en-US" sz="2000" b="1" dirty="0">
                <a:solidFill>
                  <a:schemeClr val="accent4">
                    <a:lumMod val="50000"/>
                  </a:schemeClr>
                </a:solidFill>
                <a:cs typeface="Arial" panose="020B0604020202020204" pitchFamily="34" charset="0"/>
              </a:rPr>
              <a:t>College </a:t>
            </a:r>
          </a:p>
          <a:p>
            <a:pPr algn="ctr" eaLnBrk="1" hangingPunct="1">
              <a:defRPr/>
            </a:pPr>
            <a:r>
              <a:rPr lang="en-US" sz="2000" b="1" dirty="0">
                <a:solidFill>
                  <a:schemeClr val="accent4">
                    <a:lumMod val="50000"/>
                  </a:schemeClr>
                </a:solidFill>
                <a:cs typeface="Arial" panose="020B0604020202020204" pitchFamily="34" charset="0"/>
              </a:rPr>
              <a:t>“Care Packages”</a:t>
            </a:r>
          </a:p>
          <a:p>
            <a:pPr eaLnBrk="1" hangingPunct="1">
              <a:defRPr/>
            </a:pPr>
            <a:endParaRPr lang="en-US" sz="600" dirty="0">
              <a:solidFill>
                <a:srgbClr val="0070C0"/>
              </a:solidFill>
              <a:latin typeface="Urdu Typesetting" panose="020F0502020204030204" pitchFamily="34" charset="0"/>
              <a:cs typeface="Urdu Typesetting" panose="020F0502020204030204" pitchFamily="34" charset="0"/>
            </a:endParaRPr>
          </a:p>
          <a:p>
            <a:pPr eaLnBrk="1" hangingPunct="1">
              <a:defRPr/>
            </a:pPr>
            <a:r>
              <a:rPr lang="en-US" sz="1200" dirty="0">
                <a:cs typeface="Arial" panose="020B0604020202020204" pitchFamily="34" charset="0"/>
              </a:rPr>
              <a:t>Do you have a child or grandchild in college this year?  Sisterhood would like to send a “care package” to them, to let them know we are thinking about them.  Shipment is planned prior to spring break.  This program is free and open to Temple Beth El Sisterhood members in good standing.</a:t>
            </a:r>
          </a:p>
          <a:p>
            <a:pPr eaLnBrk="1" hangingPunct="1">
              <a:defRPr/>
            </a:pPr>
            <a:r>
              <a:rPr lang="en-US" sz="1100" dirty="0">
                <a:cs typeface="Arial" panose="020B0604020202020204" pitchFamily="34" charset="0"/>
              </a:rPr>
              <a:t> </a:t>
            </a:r>
            <a:r>
              <a:rPr lang="en-US" sz="1200" dirty="0">
                <a:cs typeface="Arial" panose="020B0604020202020204" pitchFamily="34" charset="0"/>
              </a:rPr>
              <a:t>Please email the following information to Amy Wasserman at </a:t>
            </a:r>
            <a:r>
              <a:rPr lang="en-US" sz="1200" dirty="0">
                <a:cs typeface="Arial" panose="020B0604020202020204" pitchFamily="34" charset="0"/>
                <a:hlinkClick r:id="rId5"/>
              </a:rPr>
              <a:t>wasscleans@aol.com</a:t>
            </a:r>
            <a:r>
              <a:rPr lang="en-US" sz="1200" dirty="0">
                <a:cs typeface="Arial" panose="020B0604020202020204" pitchFamily="34" charset="0"/>
              </a:rPr>
              <a:t>:</a:t>
            </a:r>
          </a:p>
          <a:p>
            <a:pPr eaLnBrk="1" hangingPunct="1">
              <a:defRPr/>
            </a:pPr>
            <a:r>
              <a:rPr lang="en-US" sz="1200" dirty="0">
                <a:cs typeface="Arial" panose="020B0604020202020204" pitchFamily="34" charset="0"/>
              </a:rPr>
              <a:t>     Name of Sisterhood member</a:t>
            </a:r>
          </a:p>
          <a:p>
            <a:pPr eaLnBrk="1" hangingPunct="1">
              <a:defRPr/>
            </a:pPr>
            <a:r>
              <a:rPr lang="en-US" sz="1200" dirty="0">
                <a:cs typeface="Arial" panose="020B0604020202020204" pitchFamily="34" charset="0"/>
              </a:rPr>
              <a:t>     Name of college student</a:t>
            </a:r>
          </a:p>
          <a:p>
            <a:pPr eaLnBrk="1" hangingPunct="1">
              <a:defRPr/>
            </a:pPr>
            <a:r>
              <a:rPr lang="en-US" sz="1200" dirty="0">
                <a:cs typeface="Arial" panose="020B0604020202020204" pitchFamily="34" charset="0"/>
              </a:rPr>
              <a:t>     College student’s school address</a:t>
            </a:r>
          </a:p>
        </p:txBody>
      </p:sp>
      <p:sp>
        <p:nvSpPr>
          <p:cNvPr id="15" name="TextBox 14">
            <a:extLst>
              <a:ext uri="{FF2B5EF4-FFF2-40B4-BE49-F238E27FC236}">
                <a16:creationId xmlns:a16="http://schemas.microsoft.com/office/drawing/2014/main" id="{A769EE9B-3C86-F282-7BBC-449AFA0C4AB4}"/>
              </a:ext>
            </a:extLst>
          </p:cNvPr>
          <p:cNvSpPr txBox="1"/>
          <p:nvPr/>
        </p:nvSpPr>
        <p:spPr>
          <a:xfrm>
            <a:off x="3373978" y="1791593"/>
            <a:ext cx="3335855" cy="3847207"/>
          </a:xfrm>
          <a:prstGeom prst="rect">
            <a:avLst/>
          </a:prstGeom>
          <a:noFill/>
          <a:ln w="38100">
            <a:solidFill>
              <a:srgbClr val="00B050"/>
            </a:solidFill>
          </a:ln>
        </p:spPr>
        <p:txBody>
          <a:bodyPr wrap="square">
            <a:spAutoFit/>
          </a:bodyPr>
          <a:lstStyle/>
          <a:p>
            <a:pPr algn="ctr" eaLnBrk="1" hangingPunct="1">
              <a:defRPr/>
            </a:pPr>
            <a:r>
              <a:rPr lang="en-US" sz="2000" b="1" dirty="0">
                <a:cs typeface="Arial" panose="020B0604020202020204" pitchFamily="34" charset="0"/>
              </a:rPr>
              <a:t>Our Next P.A.D. Party</a:t>
            </a:r>
          </a:p>
          <a:p>
            <a:pPr algn="ctr" eaLnBrk="1" hangingPunct="1">
              <a:defRPr/>
            </a:pPr>
            <a:r>
              <a:rPr lang="en-US" sz="1200" dirty="0">
                <a:highlight>
                  <a:srgbClr val="FFFF00"/>
                </a:highlight>
                <a:cs typeface="Arial" panose="020B0604020202020204" pitchFamily="34" charset="0"/>
              </a:rPr>
              <a:t>SAVE THE DATE</a:t>
            </a:r>
          </a:p>
          <a:p>
            <a:pPr algn="ctr" eaLnBrk="1" hangingPunct="1">
              <a:defRPr/>
            </a:pPr>
            <a:r>
              <a:rPr lang="en-US" sz="1200" i="1" dirty="0">
                <a:highlight>
                  <a:srgbClr val="FFFF00"/>
                </a:highlight>
                <a:cs typeface="Arial" panose="020B0604020202020204" pitchFamily="34" charset="0"/>
              </a:rPr>
              <a:t>Sunday, February 4, 2024, 10 am</a:t>
            </a:r>
          </a:p>
          <a:p>
            <a:pPr eaLnBrk="1" hangingPunct="1">
              <a:defRPr/>
            </a:pPr>
            <a:endParaRPr lang="en-US" sz="600" dirty="0">
              <a:latin typeface="Urdu Typesetting" panose="020F0502020204030204" pitchFamily="34" charset="0"/>
              <a:cs typeface="Urdu Typesetting" panose="020F0502020204030204" pitchFamily="34" charset="0"/>
            </a:endParaRPr>
          </a:p>
          <a:p>
            <a:pPr algn="ctr" eaLnBrk="1" hangingPunct="1">
              <a:defRPr/>
            </a:pPr>
            <a:r>
              <a:rPr lang="en-US" sz="1400" b="1" dirty="0">
                <a:cs typeface="Arial" panose="020B0604020202020204" pitchFamily="34" charset="0"/>
              </a:rPr>
              <a:t>Have fun. Do a good deed.</a:t>
            </a:r>
          </a:p>
          <a:p>
            <a:pPr algn="ctr" eaLnBrk="1" hangingPunct="1">
              <a:defRPr/>
            </a:pPr>
            <a:r>
              <a:rPr lang="en-US" sz="1200" dirty="0">
                <a:cs typeface="Arial" panose="020B0604020202020204" pitchFamily="34" charset="0"/>
              </a:rPr>
              <a:t>Just give us an hour of your time.</a:t>
            </a:r>
          </a:p>
          <a:p>
            <a:pPr algn="ctr" eaLnBrk="1" hangingPunct="1">
              <a:defRPr/>
            </a:pPr>
            <a:r>
              <a:rPr lang="en-US" sz="1200" dirty="0">
                <a:cs typeface="Arial" panose="020B0604020202020204" pitchFamily="34" charset="0"/>
              </a:rPr>
              <a:t>Join us as we assemble monthly kits for some of the neediest of our community.</a:t>
            </a:r>
          </a:p>
          <a:p>
            <a:pPr eaLnBrk="1" hangingPunct="1">
              <a:defRPr/>
            </a:pPr>
            <a:endParaRPr lang="en-US" sz="600" dirty="0">
              <a:cs typeface="Arial" panose="020B0604020202020204" pitchFamily="34" charset="0"/>
            </a:endParaRPr>
          </a:p>
          <a:p>
            <a:pPr algn="ctr" eaLnBrk="1" hangingPunct="1">
              <a:defRPr/>
            </a:pPr>
            <a:r>
              <a:rPr lang="en-US" sz="1200" dirty="0">
                <a:cs typeface="Arial" panose="020B0604020202020204" pitchFamily="34" charset="0"/>
              </a:rPr>
              <a:t>Please consider donating</a:t>
            </a:r>
          </a:p>
          <a:p>
            <a:pPr algn="ctr" eaLnBrk="1" hangingPunct="1">
              <a:defRPr/>
            </a:pPr>
            <a:r>
              <a:rPr lang="en-US" sz="1200" u="sng" dirty="0">
                <a:cs typeface="Arial" panose="020B0604020202020204" pitchFamily="34" charset="0"/>
              </a:rPr>
              <a:t>Individually wrapped </a:t>
            </a:r>
            <a:r>
              <a:rPr lang="en-US" sz="1200" dirty="0">
                <a:cs typeface="Arial" panose="020B0604020202020204" pitchFamily="34" charset="0"/>
              </a:rPr>
              <a:t>feminine hygiene products for us to use to make these kits.  They are being collected now, in the barrel outside the Chapel.</a:t>
            </a:r>
          </a:p>
          <a:p>
            <a:pPr algn="ctr" eaLnBrk="1" hangingPunct="1">
              <a:defRPr/>
            </a:pPr>
            <a:r>
              <a:rPr lang="en-US" sz="1200" dirty="0">
                <a:cs typeface="Arial" panose="020B0604020202020204" pitchFamily="34" charset="0"/>
              </a:rPr>
              <a:t>Or, send a donation, and we will purchase items for you.  Send your donation to </a:t>
            </a:r>
          </a:p>
          <a:p>
            <a:pPr algn="ctr" eaLnBrk="1" hangingPunct="1">
              <a:defRPr/>
            </a:pPr>
            <a:r>
              <a:rPr lang="en-US" sz="1200" dirty="0">
                <a:cs typeface="Arial" panose="020B0604020202020204" pitchFamily="34" charset="0"/>
              </a:rPr>
              <a:t>TBE Sisterhood, 139 Winton Rd South, Rochester NY 14610.  Write “PAD Donation” in the memo.</a:t>
            </a:r>
          </a:p>
          <a:p>
            <a:pPr algn="ctr" eaLnBrk="1" hangingPunct="1">
              <a:defRPr/>
            </a:pPr>
            <a:r>
              <a:rPr lang="en-US" sz="1200" b="1" i="1" dirty="0">
                <a:cs typeface="Arial" panose="020B0604020202020204" pitchFamily="34" charset="0"/>
              </a:rPr>
              <a:t>Thank you for your kind generosity.</a:t>
            </a:r>
          </a:p>
        </p:txBody>
      </p:sp>
      <p:sp>
        <p:nvSpPr>
          <p:cNvPr id="17" name="TextBox 16">
            <a:extLst>
              <a:ext uri="{FF2B5EF4-FFF2-40B4-BE49-F238E27FC236}">
                <a16:creationId xmlns:a16="http://schemas.microsoft.com/office/drawing/2014/main" id="{7096152B-4BBD-BB99-98D3-926321578E5C}"/>
              </a:ext>
            </a:extLst>
          </p:cNvPr>
          <p:cNvSpPr txBox="1"/>
          <p:nvPr/>
        </p:nvSpPr>
        <p:spPr>
          <a:xfrm>
            <a:off x="3373978" y="5867400"/>
            <a:ext cx="3314677" cy="2985433"/>
          </a:xfrm>
          <a:prstGeom prst="rect">
            <a:avLst/>
          </a:prstGeom>
          <a:noFill/>
          <a:ln w="38100">
            <a:solidFill>
              <a:schemeClr val="accent6">
                <a:lumMod val="75000"/>
              </a:schemeClr>
            </a:solidFill>
          </a:ln>
        </p:spPr>
        <p:txBody>
          <a:bodyPr wrap="square">
            <a:spAutoFit/>
          </a:bodyPr>
          <a:lstStyle/>
          <a:p>
            <a:pPr algn="ctr" eaLnBrk="1" hangingPunct="1">
              <a:defRPr/>
            </a:pPr>
            <a:r>
              <a:rPr lang="en-US" sz="1600" b="1" dirty="0">
                <a:solidFill>
                  <a:schemeClr val="accent2">
                    <a:lumMod val="75000"/>
                  </a:schemeClr>
                </a:solidFill>
                <a:cs typeface="Arial" panose="020B0604020202020204" pitchFamily="34" charset="0"/>
              </a:rPr>
              <a:t>Community Service Update</a:t>
            </a:r>
          </a:p>
          <a:p>
            <a:pPr eaLnBrk="1" hangingPunct="1">
              <a:defRPr/>
            </a:pPr>
            <a:endParaRPr lang="en-US" sz="600" dirty="0">
              <a:latin typeface="Urdu Typesetting" panose="020F0502020204030204" pitchFamily="34" charset="0"/>
              <a:cs typeface="Urdu Typesetting" panose="020F0502020204030204" pitchFamily="34" charset="0"/>
            </a:endParaRPr>
          </a:p>
          <a:p>
            <a:pPr algn="ctr" eaLnBrk="1" hangingPunct="1">
              <a:defRPr/>
            </a:pPr>
            <a:r>
              <a:rPr lang="en-US" sz="2000" b="1" dirty="0">
                <a:solidFill>
                  <a:schemeClr val="accent2">
                    <a:lumMod val="75000"/>
                  </a:schemeClr>
                </a:solidFill>
                <a:cs typeface="Arial" panose="020B0604020202020204" pitchFamily="34" charset="0"/>
              </a:rPr>
              <a:t>Food Collection </a:t>
            </a:r>
          </a:p>
          <a:p>
            <a:pPr algn="ctr" eaLnBrk="1" hangingPunct="1">
              <a:defRPr/>
            </a:pPr>
            <a:r>
              <a:rPr lang="en-US" sz="1200" b="1" dirty="0">
                <a:cs typeface="Arial" panose="020B0604020202020204" pitchFamily="34" charset="0"/>
              </a:rPr>
              <a:t>for the Brighton Food Cupboard</a:t>
            </a:r>
          </a:p>
          <a:p>
            <a:pPr algn="ctr" eaLnBrk="1" hangingPunct="1">
              <a:defRPr/>
            </a:pPr>
            <a:r>
              <a:rPr lang="en-US" sz="1200" b="1" dirty="0">
                <a:cs typeface="Arial" panose="020B0604020202020204" pitchFamily="34" charset="0"/>
              </a:rPr>
              <a:t>and Irondequoit Community Cupboard</a:t>
            </a:r>
          </a:p>
          <a:p>
            <a:pPr algn="ctr" eaLnBrk="1" hangingPunct="1">
              <a:defRPr/>
            </a:pPr>
            <a:endParaRPr lang="en-US" sz="600" b="1" dirty="0">
              <a:cs typeface="Arial" panose="020B0604020202020204" pitchFamily="34" charset="0"/>
            </a:endParaRPr>
          </a:p>
          <a:p>
            <a:r>
              <a:rPr lang="en-US" sz="1200" b="1" i="1" u="sng" dirty="0">
                <a:cs typeface="Arial" panose="020B0604020202020204" pitchFamily="34" charset="0"/>
              </a:rPr>
              <a:t>Wanted</a:t>
            </a:r>
            <a:r>
              <a:rPr lang="en-US" sz="1200" i="1" u="sng" dirty="0">
                <a:cs typeface="Arial" panose="020B0604020202020204" pitchFamily="34" charset="0"/>
              </a:rPr>
              <a:t>: </a:t>
            </a:r>
            <a:r>
              <a:rPr lang="en-US" sz="1200" dirty="0">
                <a:cs typeface="Arial" panose="020B0604020202020204" pitchFamily="34" charset="0"/>
              </a:rPr>
              <a:t>  </a:t>
            </a:r>
            <a:r>
              <a:rPr lang="en-US" sz="1200" i="0" dirty="0">
                <a:solidFill>
                  <a:srgbClr val="222222"/>
                </a:solidFill>
                <a:effectLst/>
                <a:cs typeface="Arial" panose="020B0604020202020204" pitchFamily="34" charset="0"/>
              </a:rPr>
              <a:t>Cereal, Beans, Pasta, Pasta Sauce, Rice, Peanut Butter, Tuna, </a:t>
            </a:r>
            <a:r>
              <a:rPr lang="en-US" sz="1200" dirty="0">
                <a:solidFill>
                  <a:srgbClr val="222222"/>
                </a:solidFill>
                <a:cs typeface="Arial" panose="020B0604020202020204" pitchFamily="34" charset="0"/>
              </a:rPr>
              <a:t>Mayonnaise, </a:t>
            </a:r>
            <a:r>
              <a:rPr lang="en-US" sz="1200" i="0" dirty="0">
                <a:solidFill>
                  <a:srgbClr val="222222"/>
                </a:solidFill>
                <a:effectLst/>
                <a:cs typeface="Arial" panose="020B0604020202020204" pitchFamily="34" charset="0"/>
              </a:rPr>
              <a:t>Canned Vegetables, Canned Fruit ,  Canned Soup , Canned or Boxed Juice,  Healthy Snacks</a:t>
            </a:r>
          </a:p>
          <a:p>
            <a:endParaRPr lang="en-US" sz="600" dirty="0">
              <a:solidFill>
                <a:srgbClr val="222222"/>
              </a:solidFill>
              <a:cs typeface="Arial" panose="020B0604020202020204" pitchFamily="34" charset="0"/>
            </a:endParaRPr>
          </a:p>
          <a:p>
            <a:pPr algn="ctr"/>
            <a:r>
              <a:rPr lang="en-US" sz="1400" b="1" dirty="0">
                <a:solidFill>
                  <a:srgbClr val="222222"/>
                </a:solidFill>
                <a:cs typeface="Arial" panose="020B0604020202020204" pitchFamily="34" charset="0"/>
              </a:rPr>
              <a:t>We are collecting now.  </a:t>
            </a:r>
          </a:p>
          <a:p>
            <a:r>
              <a:rPr lang="en-US" sz="1200" dirty="0">
                <a:solidFill>
                  <a:srgbClr val="222222"/>
                </a:solidFill>
                <a:cs typeface="Arial" panose="020B0604020202020204" pitchFamily="34" charset="0"/>
              </a:rPr>
              <a:t>Our collection box is next to the Chapel.  Thanks to Debbie </a:t>
            </a:r>
            <a:r>
              <a:rPr lang="en-US" sz="1200" dirty="0" err="1">
                <a:solidFill>
                  <a:srgbClr val="222222"/>
                </a:solidFill>
                <a:cs typeface="Arial" panose="020B0604020202020204" pitchFamily="34" charset="0"/>
              </a:rPr>
              <a:t>Waltzer</a:t>
            </a:r>
            <a:r>
              <a:rPr lang="en-US" sz="1200" dirty="0">
                <a:solidFill>
                  <a:srgbClr val="222222"/>
                </a:solidFill>
                <a:cs typeface="Arial" panose="020B0604020202020204" pitchFamily="34" charset="0"/>
              </a:rPr>
              <a:t> and Sue Greenberg for organizing.</a:t>
            </a:r>
            <a:endParaRPr lang="en-US" sz="1200" dirty="0">
              <a:cs typeface="Arial" panose="020B0604020202020204" pitchFamily="34" charset="0"/>
            </a:endParaRPr>
          </a:p>
        </p:txBody>
      </p:sp>
      <p:sp>
        <p:nvSpPr>
          <p:cNvPr id="19" name="TextBox 18">
            <a:extLst>
              <a:ext uri="{FF2B5EF4-FFF2-40B4-BE49-F238E27FC236}">
                <a16:creationId xmlns:a16="http://schemas.microsoft.com/office/drawing/2014/main" id="{A1EA8199-D97D-18FB-5504-289BB559B963}"/>
              </a:ext>
            </a:extLst>
          </p:cNvPr>
          <p:cNvSpPr txBox="1"/>
          <p:nvPr/>
        </p:nvSpPr>
        <p:spPr>
          <a:xfrm>
            <a:off x="190500" y="5943600"/>
            <a:ext cx="3052233" cy="2923877"/>
          </a:xfrm>
          <a:prstGeom prst="rect">
            <a:avLst/>
          </a:prstGeom>
          <a:noFill/>
          <a:ln w="38100">
            <a:noFill/>
          </a:ln>
        </p:spPr>
        <p:txBody>
          <a:bodyPr wrap="square">
            <a:spAutoFit/>
          </a:bodyPr>
          <a:lstStyle/>
          <a:p>
            <a:pPr algn="ctr" eaLnBrk="1" hangingPunct="1">
              <a:defRPr/>
            </a:pPr>
            <a:r>
              <a:rPr lang="en-US" sz="1600" b="1" dirty="0">
                <a:cs typeface="Arial" panose="020B0604020202020204" pitchFamily="34" charset="0"/>
              </a:rPr>
              <a:t>Have you paid your </a:t>
            </a:r>
            <a:r>
              <a:rPr lang="en-US" sz="2000" b="1" dirty="0">
                <a:solidFill>
                  <a:srgbClr val="C03BAB"/>
                </a:solidFill>
                <a:cs typeface="Arial" panose="020B0604020202020204" pitchFamily="34" charset="0"/>
              </a:rPr>
              <a:t>Sisterhood Dues Yet?</a:t>
            </a:r>
          </a:p>
          <a:p>
            <a:pPr algn="ctr" eaLnBrk="1" hangingPunct="1">
              <a:defRPr/>
            </a:pPr>
            <a:endParaRPr lang="en-US" sz="600" dirty="0">
              <a:solidFill>
                <a:srgbClr val="C03BAB"/>
              </a:solidFill>
              <a:latin typeface="Urdu Typesetting" panose="020F0502020204030204" pitchFamily="34" charset="0"/>
              <a:cs typeface="Urdu Typesetting" panose="020F0502020204030204" pitchFamily="34" charset="0"/>
            </a:endParaRPr>
          </a:p>
          <a:p>
            <a:pPr algn="ctr" eaLnBrk="1" hangingPunct="1">
              <a:defRPr/>
            </a:pPr>
            <a:r>
              <a:rPr lang="en-US" sz="1600" b="1" i="1" dirty="0">
                <a:solidFill>
                  <a:srgbClr val="C03BAB"/>
                </a:solidFill>
                <a:cs typeface="Arial" panose="020B0604020202020204" pitchFamily="34" charset="0"/>
              </a:rPr>
              <a:t>PLEASE JOIN TODAY!</a:t>
            </a:r>
          </a:p>
          <a:p>
            <a:pPr algn="ctr" eaLnBrk="1" hangingPunct="1">
              <a:defRPr/>
            </a:pPr>
            <a:r>
              <a:rPr lang="en-US" sz="1200" dirty="0">
                <a:cs typeface="Arial" panose="020B0604020202020204" pitchFamily="34" charset="0"/>
              </a:rPr>
              <a:t>Your membership is important!  Our programming relies on your membership. The more members we have, the more we can accomplish.</a:t>
            </a:r>
          </a:p>
          <a:p>
            <a:pPr algn="ctr" eaLnBrk="1" hangingPunct="1">
              <a:defRPr/>
            </a:pPr>
            <a:endParaRPr lang="en-US" sz="600" dirty="0">
              <a:cs typeface="Arial" panose="020B0604020202020204" pitchFamily="34" charset="0"/>
            </a:endParaRPr>
          </a:p>
          <a:p>
            <a:pPr eaLnBrk="1" hangingPunct="1">
              <a:defRPr/>
            </a:pPr>
            <a:r>
              <a:rPr lang="en-US" sz="1200" dirty="0">
                <a:cs typeface="Arial" panose="020B0604020202020204" pitchFamily="34" charset="0"/>
              </a:rPr>
              <a:t>Please mail your:</a:t>
            </a:r>
          </a:p>
          <a:p>
            <a:pPr eaLnBrk="1" hangingPunct="1">
              <a:defRPr/>
            </a:pPr>
            <a:r>
              <a:rPr lang="en-US" sz="1200" dirty="0">
                <a:cs typeface="Arial" panose="020B0604020202020204" pitchFamily="34" charset="0"/>
              </a:rPr>
              <a:t>    - Name,                  - Email, </a:t>
            </a:r>
          </a:p>
          <a:p>
            <a:pPr eaLnBrk="1" hangingPunct="1">
              <a:defRPr/>
            </a:pPr>
            <a:r>
              <a:rPr lang="en-US" sz="1200" dirty="0">
                <a:cs typeface="Arial" panose="020B0604020202020204" pitchFamily="34" charset="0"/>
              </a:rPr>
              <a:t>    - Address,              - Phone number,</a:t>
            </a:r>
          </a:p>
          <a:p>
            <a:pPr eaLnBrk="1" hangingPunct="1">
              <a:defRPr/>
            </a:pPr>
            <a:r>
              <a:rPr lang="en-US" sz="1200" dirty="0">
                <a:cs typeface="Arial" panose="020B0604020202020204" pitchFamily="34" charset="0"/>
              </a:rPr>
              <a:t>along with $36 dues (July 2023-July 2024) to Temple Beth El Sisterhood, 139 Winton Road South, Rochester, NY 14610.</a:t>
            </a:r>
          </a:p>
        </p:txBody>
      </p:sp>
      <p:sp>
        <p:nvSpPr>
          <p:cNvPr id="26" name="TextBox 25">
            <a:extLst>
              <a:ext uri="{FF2B5EF4-FFF2-40B4-BE49-F238E27FC236}">
                <a16:creationId xmlns:a16="http://schemas.microsoft.com/office/drawing/2014/main" id="{CFC34694-2BCE-25B7-A8E6-5CA38E7E1B34}"/>
              </a:ext>
            </a:extLst>
          </p:cNvPr>
          <p:cNvSpPr txBox="1"/>
          <p:nvPr/>
        </p:nvSpPr>
        <p:spPr>
          <a:xfrm rot="20945178">
            <a:off x="794027" y="1319090"/>
            <a:ext cx="2560934" cy="923330"/>
          </a:xfrm>
          <a:prstGeom prst="rect">
            <a:avLst/>
          </a:prstGeom>
          <a:noFill/>
          <a:ln>
            <a:noFill/>
          </a:ln>
        </p:spPr>
        <p:txBody>
          <a:bodyPr wrap="square" rtlCol="0">
            <a:spAutoFit/>
          </a:bodyPr>
          <a:lstStyle/>
          <a:p>
            <a:pPr algn="ctr"/>
            <a:r>
              <a:rPr lang="en-US" b="1" dirty="0">
                <a:solidFill>
                  <a:srgbClr val="00B0F0"/>
                </a:solidFill>
                <a:latin typeface="Algerian" pitchFamily="82" charset="77"/>
              </a:rPr>
              <a:t>Chanukah </a:t>
            </a:r>
          </a:p>
          <a:p>
            <a:pPr algn="ctr"/>
            <a:r>
              <a:rPr lang="en-US" b="1" dirty="0">
                <a:solidFill>
                  <a:srgbClr val="00B0F0"/>
                </a:solidFill>
                <a:latin typeface="Algerian" pitchFamily="82" charset="77"/>
              </a:rPr>
              <a:t>Sameach!</a:t>
            </a:r>
          </a:p>
          <a:p>
            <a:pPr algn="ctr"/>
            <a:r>
              <a:rPr lang="en-US" b="1" dirty="0">
                <a:solidFill>
                  <a:srgbClr val="00B0F0"/>
                </a:solidFill>
                <a:latin typeface="Algerian" pitchFamily="82" charset="77"/>
              </a:rPr>
              <a:t>Happy Chanukah!</a:t>
            </a:r>
          </a:p>
        </p:txBody>
      </p:sp>
    </p:spTree>
    <p:extLst>
      <p:ext uri="{BB962C8B-B14F-4D97-AF65-F5344CB8AC3E}">
        <p14:creationId xmlns:p14="http://schemas.microsoft.com/office/powerpoint/2010/main" val="14985889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29494</TotalTime>
  <Words>808</Words>
  <Application>Microsoft Macintosh PowerPoint</Application>
  <PresentationFormat>On-screen Show (4:3)</PresentationFormat>
  <Paragraphs>110</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Algerian</vt:lpstr>
      <vt:lpstr>Arial</vt:lpstr>
      <vt:lpstr>Baguet Script</vt:lpstr>
      <vt:lpstr>Calibri</vt:lpstr>
      <vt:lpstr>Urdu Typesetting</vt:lpstr>
      <vt:lpstr>Office Theme</vt:lpstr>
      <vt:lpstr>PowerPoint Presentation</vt:lpstr>
      <vt:lpstr>PowerPoint Presentation</vt:lpstr>
    </vt:vector>
  </TitlesOfParts>
  <Company>Delphi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10 Reasons to Belong to Sisterhood</dc:title>
  <dc:creator>User</dc:creator>
  <cp:lastModifiedBy>jnfink49@gmail.com</cp:lastModifiedBy>
  <cp:revision>92</cp:revision>
  <cp:lastPrinted>2023-10-29T12:35:25Z</cp:lastPrinted>
  <dcterms:created xsi:type="dcterms:W3CDTF">2011-08-22T20:36:41Z</dcterms:created>
  <dcterms:modified xsi:type="dcterms:W3CDTF">2023-10-29T12:40:25Z</dcterms:modified>
</cp:coreProperties>
</file>